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75" r:id="rId10"/>
    <p:sldId id="276" r:id="rId11"/>
    <p:sldId id="271" r:id="rId12"/>
    <p:sldId id="264" r:id="rId13"/>
    <p:sldId id="265" r:id="rId14"/>
    <p:sldId id="266" r:id="rId15"/>
    <p:sldId id="267" r:id="rId16"/>
    <p:sldId id="268" r:id="rId17"/>
    <p:sldId id="269" r:id="rId18"/>
    <p:sldId id="270" r:id="rId19"/>
    <p:sldId id="274" r:id="rId20"/>
    <p:sldId id="273" r:id="rId21"/>
    <p:sldId id="272" r:id="rId2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01" y="1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81493FA-D461-4792-91D1-8C9FE5F559A0}" type="datetimeFigureOut">
              <a:rPr lang="en-IN" smtClean="0"/>
              <a:t>06-12-2022</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D0C2645-0A88-497F-ABF1-913795A0C077}" type="slidenum">
              <a:rPr lang="en-IN" smtClean="0"/>
              <a:t>‹#›</a:t>
            </a:fld>
            <a:endParaRPr lang="en-IN"/>
          </a:p>
        </p:txBody>
      </p:sp>
    </p:spTree>
    <p:extLst>
      <p:ext uri="{BB962C8B-B14F-4D97-AF65-F5344CB8AC3E}">
        <p14:creationId xmlns:p14="http://schemas.microsoft.com/office/powerpoint/2010/main" val="369740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D0C2645-0A88-497F-ABF1-913795A0C077}" type="slidenum">
              <a:rPr lang="en-IN" smtClean="0"/>
              <a:t>20</a:t>
            </a:fld>
            <a:endParaRPr lang="en-IN"/>
          </a:p>
        </p:txBody>
      </p:sp>
    </p:spTree>
    <p:extLst>
      <p:ext uri="{BB962C8B-B14F-4D97-AF65-F5344CB8AC3E}">
        <p14:creationId xmlns:p14="http://schemas.microsoft.com/office/powerpoint/2010/main" val="22481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rgbClr val="7E7E7E"/>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 /><Relationship Id="rId3" Type="http://schemas.openxmlformats.org/officeDocument/2006/relationships/slideLayout" Target="../slideLayouts/slideLayout3.xml" /><Relationship Id="rId7"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10274807" y="146304"/>
            <a:ext cx="1714500" cy="108966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78739" y="101295"/>
            <a:ext cx="5078095" cy="69723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392556" y="1553082"/>
            <a:ext cx="11406886" cy="4282440"/>
          </a:xfrm>
          <a:prstGeom prst="rect">
            <a:avLst/>
          </a:prstGeom>
        </p:spPr>
        <p:txBody>
          <a:bodyPr wrap="square" lIns="0" tIns="0" rIns="0" bIns="0">
            <a:spAutoFit/>
          </a:bodyPr>
          <a:lstStyle>
            <a:lvl1pPr>
              <a:defRPr sz="2600" b="0" i="0">
                <a:solidFill>
                  <a:srgbClr val="7E7E7E"/>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3.png" /><Relationship Id="rId1" Type="http://schemas.openxmlformats.org/officeDocument/2006/relationships/slideLayout" Target="../slideLayouts/slideLayout5.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11.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image" Target="../media/image5.jpg" /><Relationship Id="rId1" Type="http://schemas.openxmlformats.org/officeDocument/2006/relationships/slideLayout" Target="../slideLayouts/slideLayout2.xml" /><Relationship Id="rId4" Type="http://schemas.openxmlformats.org/officeDocument/2006/relationships/image" Target="../media/image29.jpg" /></Relationships>
</file>

<file path=ppt/slides/_rels/slide1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png" /><Relationship Id="rId1" Type="http://schemas.openxmlformats.org/officeDocument/2006/relationships/slideLayout" Target="../slideLayouts/slideLayout5.xml" /><Relationship Id="rId4" Type="http://schemas.openxmlformats.org/officeDocument/2006/relationships/image" Target="../media/image30.png" /></Relationships>
</file>

<file path=ppt/slides/_rels/slide14.xml.rels><?xml version="1.0" encoding="UTF-8" standalone="yes"?>
<Relationships xmlns="http://schemas.openxmlformats.org/package/2006/relationships"><Relationship Id="rId8" Type="http://schemas.openxmlformats.org/officeDocument/2006/relationships/image" Target="../media/image36.png" /><Relationship Id="rId3" Type="http://schemas.openxmlformats.org/officeDocument/2006/relationships/image" Target="../media/image2.jpg" /><Relationship Id="rId7" Type="http://schemas.openxmlformats.org/officeDocument/2006/relationships/image" Target="../media/image35.jpg" /><Relationship Id="rId2" Type="http://schemas.openxmlformats.org/officeDocument/2006/relationships/image" Target="../media/image31.png" /><Relationship Id="rId1" Type="http://schemas.openxmlformats.org/officeDocument/2006/relationships/slideLayout" Target="../slideLayouts/slideLayout5.xml" /><Relationship Id="rId6" Type="http://schemas.openxmlformats.org/officeDocument/2006/relationships/image" Target="../media/image34.png" /><Relationship Id="rId5" Type="http://schemas.openxmlformats.org/officeDocument/2006/relationships/image" Target="../media/image33.jpg" /><Relationship Id="rId4" Type="http://schemas.openxmlformats.org/officeDocument/2006/relationships/image" Target="../media/image32.png" /><Relationship Id="rId9" Type="http://schemas.openxmlformats.org/officeDocument/2006/relationships/image" Target="../media/image37.jpg" /></Relationships>
</file>

<file path=ppt/slides/_rels/slide15.xml.rels><?xml version="1.0" encoding="UTF-8" standalone="yes"?>
<Relationships xmlns="http://schemas.openxmlformats.org/package/2006/relationships"><Relationship Id="rId8" Type="http://schemas.openxmlformats.org/officeDocument/2006/relationships/image" Target="../media/image43.png" /><Relationship Id="rId13" Type="http://schemas.openxmlformats.org/officeDocument/2006/relationships/image" Target="../media/image48.png" /><Relationship Id="rId18" Type="http://schemas.openxmlformats.org/officeDocument/2006/relationships/image" Target="../media/image53.png" /><Relationship Id="rId26" Type="http://schemas.openxmlformats.org/officeDocument/2006/relationships/image" Target="../media/image61.png" /><Relationship Id="rId3" Type="http://schemas.openxmlformats.org/officeDocument/2006/relationships/image" Target="../media/image38.png" /><Relationship Id="rId21" Type="http://schemas.openxmlformats.org/officeDocument/2006/relationships/image" Target="../media/image56.png" /><Relationship Id="rId34" Type="http://schemas.openxmlformats.org/officeDocument/2006/relationships/image" Target="../media/image69.png" /><Relationship Id="rId7" Type="http://schemas.openxmlformats.org/officeDocument/2006/relationships/image" Target="../media/image42.png" /><Relationship Id="rId12" Type="http://schemas.openxmlformats.org/officeDocument/2006/relationships/image" Target="../media/image47.png" /><Relationship Id="rId17" Type="http://schemas.openxmlformats.org/officeDocument/2006/relationships/image" Target="../media/image52.png" /><Relationship Id="rId25" Type="http://schemas.openxmlformats.org/officeDocument/2006/relationships/image" Target="../media/image60.png" /><Relationship Id="rId33" Type="http://schemas.openxmlformats.org/officeDocument/2006/relationships/image" Target="../media/image68.png" /><Relationship Id="rId2" Type="http://schemas.openxmlformats.org/officeDocument/2006/relationships/image" Target="../media/image2.jpg" /><Relationship Id="rId16" Type="http://schemas.openxmlformats.org/officeDocument/2006/relationships/image" Target="../media/image51.png" /><Relationship Id="rId20" Type="http://schemas.openxmlformats.org/officeDocument/2006/relationships/image" Target="../media/image55.png" /><Relationship Id="rId29" Type="http://schemas.openxmlformats.org/officeDocument/2006/relationships/image" Target="../media/image64.png" /><Relationship Id="rId1" Type="http://schemas.openxmlformats.org/officeDocument/2006/relationships/slideLayout" Target="../slideLayouts/slideLayout4.xml" /><Relationship Id="rId6" Type="http://schemas.openxmlformats.org/officeDocument/2006/relationships/image" Target="../media/image41.png" /><Relationship Id="rId11" Type="http://schemas.openxmlformats.org/officeDocument/2006/relationships/image" Target="../media/image46.png" /><Relationship Id="rId24" Type="http://schemas.openxmlformats.org/officeDocument/2006/relationships/image" Target="../media/image59.png" /><Relationship Id="rId32" Type="http://schemas.openxmlformats.org/officeDocument/2006/relationships/image" Target="../media/image67.png" /><Relationship Id="rId5" Type="http://schemas.openxmlformats.org/officeDocument/2006/relationships/image" Target="../media/image40.jpg" /><Relationship Id="rId15" Type="http://schemas.openxmlformats.org/officeDocument/2006/relationships/image" Target="../media/image50.png" /><Relationship Id="rId23" Type="http://schemas.openxmlformats.org/officeDocument/2006/relationships/image" Target="../media/image58.png" /><Relationship Id="rId28" Type="http://schemas.openxmlformats.org/officeDocument/2006/relationships/image" Target="../media/image63.png" /><Relationship Id="rId10" Type="http://schemas.openxmlformats.org/officeDocument/2006/relationships/image" Target="../media/image45.png" /><Relationship Id="rId19" Type="http://schemas.openxmlformats.org/officeDocument/2006/relationships/image" Target="../media/image54.png" /><Relationship Id="rId31" Type="http://schemas.openxmlformats.org/officeDocument/2006/relationships/image" Target="../media/image66.png" /><Relationship Id="rId4" Type="http://schemas.openxmlformats.org/officeDocument/2006/relationships/image" Target="../media/image39.png" /><Relationship Id="rId9" Type="http://schemas.openxmlformats.org/officeDocument/2006/relationships/image" Target="../media/image44.png" /><Relationship Id="rId14" Type="http://schemas.openxmlformats.org/officeDocument/2006/relationships/image" Target="../media/image49.png" /><Relationship Id="rId22" Type="http://schemas.openxmlformats.org/officeDocument/2006/relationships/image" Target="../media/image57.png" /><Relationship Id="rId27" Type="http://schemas.openxmlformats.org/officeDocument/2006/relationships/image" Target="../media/image62.png" /><Relationship Id="rId30" Type="http://schemas.openxmlformats.org/officeDocument/2006/relationships/image" Target="../media/image65.png" /></Relationships>
</file>

<file path=ppt/slides/_rels/slide16.xml.rels><?xml version="1.0" encoding="UTF-8" standalone="yes"?>
<Relationships xmlns="http://schemas.openxmlformats.org/package/2006/relationships"><Relationship Id="rId3" Type="http://schemas.openxmlformats.org/officeDocument/2006/relationships/image" Target="../media/image70.jp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71.jpg" /></Relationships>
</file>

<file path=ppt/slides/_rels/slide17.xml.rels><?xml version="1.0" encoding="UTF-8" standalone="yes"?>
<Relationships xmlns="http://schemas.openxmlformats.org/package/2006/relationships"><Relationship Id="rId3" Type="http://schemas.openxmlformats.org/officeDocument/2006/relationships/image" Target="../media/image73.jpg" /><Relationship Id="rId2" Type="http://schemas.openxmlformats.org/officeDocument/2006/relationships/image" Target="../media/image72.jpg"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3" Type="http://schemas.openxmlformats.org/officeDocument/2006/relationships/image" Target="../media/image75.jpg" /><Relationship Id="rId2" Type="http://schemas.openxmlformats.org/officeDocument/2006/relationships/image" Target="../media/image74.jpg" /><Relationship Id="rId1" Type="http://schemas.openxmlformats.org/officeDocument/2006/relationships/slideLayout" Target="../slideLayouts/slideLayout2.xml" /><Relationship Id="rId4" Type="http://schemas.openxmlformats.org/officeDocument/2006/relationships/image" Target="../media/image76.jp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77.jpe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78.png" /></Relationships>
</file>

<file path=ppt/slides/_rels/slide2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79.jpg" /><Relationship Id="rId1" Type="http://schemas.openxmlformats.org/officeDocument/2006/relationships/slideLayout" Target="../slideLayouts/slideLayout4.xml" /><Relationship Id="rId4" Type="http://schemas.openxmlformats.org/officeDocument/2006/relationships/hyperlink" Target="mailto:Karan@microwiremesh.com"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2.jp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8" Type="http://schemas.openxmlformats.org/officeDocument/2006/relationships/image" Target="../media/image15.jpg" /><Relationship Id="rId3" Type="http://schemas.openxmlformats.org/officeDocument/2006/relationships/image" Target="../media/image10.png" /><Relationship Id="rId7" Type="http://schemas.openxmlformats.org/officeDocument/2006/relationships/image" Target="../media/image14.jpg" /><Relationship Id="rId2" Type="http://schemas.openxmlformats.org/officeDocument/2006/relationships/image" Target="../media/image2.jpg" /><Relationship Id="rId1" Type="http://schemas.openxmlformats.org/officeDocument/2006/relationships/slideLayout" Target="../slideLayouts/slideLayout4.xml" /><Relationship Id="rId6" Type="http://schemas.openxmlformats.org/officeDocument/2006/relationships/image" Target="../media/image13.jpg" /><Relationship Id="rId5" Type="http://schemas.openxmlformats.org/officeDocument/2006/relationships/image" Target="../media/image12.jpg" /><Relationship Id="rId4" Type="http://schemas.openxmlformats.org/officeDocument/2006/relationships/image" Target="../media/image11.jpg" /><Relationship Id="rId9" Type="http://schemas.openxmlformats.org/officeDocument/2006/relationships/image" Target="../media/image16.jpg" /></Relationships>
</file>

<file path=ppt/slides/_rels/slide6.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2.jpg" /><Relationship Id="rId1" Type="http://schemas.openxmlformats.org/officeDocument/2006/relationships/slideLayout" Target="../slideLayouts/slideLayout4.xml" /><Relationship Id="rId4" Type="http://schemas.openxmlformats.org/officeDocument/2006/relationships/image" Target="../media/image18.png" /></Relationships>
</file>

<file path=ppt/slides/_rels/slide7.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274807" y="146304"/>
              <a:ext cx="1714500" cy="10896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59941" y="2995879"/>
              <a:ext cx="8219440" cy="710488"/>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C0FB-C205-4D0B-914B-AB8D16543309}"/>
              </a:ext>
            </a:extLst>
          </p:cNvPr>
          <p:cNvSpPr>
            <a:spLocks noGrp="1"/>
          </p:cNvSpPr>
          <p:nvPr>
            <p:ph type="title"/>
          </p:nvPr>
        </p:nvSpPr>
        <p:spPr>
          <a:xfrm>
            <a:off x="78739" y="101295"/>
            <a:ext cx="5864861" cy="1354217"/>
          </a:xfrm>
        </p:spPr>
        <p:txBody>
          <a:bodyPr/>
          <a:lstStyle/>
          <a:p>
            <a:r>
              <a:rPr lang="en-IN" sz="4400" spc="-195" dirty="0"/>
              <a:t>MAJOR</a:t>
            </a:r>
            <a:r>
              <a:rPr lang="en-IN" sz="4400" spc="-170" dirty="0"/>
              <a:t> </a:t>
            </a:r>
            <a:r>
              <a:rPr lang="en-IN" sz="4400" spc="-165" dirty="0"/>
              <a:t>APPLICATIONS</a:t>
            </a:r>
            <a:endParaRPr lang="en-IN" dirty="0"/>
          </a:p>
        </p:txBody>
      </p:sp>
      <p:sp>
        <p:nvSpPr>
          <p:cNvPr id="3" name="Text Placeholder 2">
            <a:extLst>
              <a:ext uri="{FF2B5EF4-FFF2-40B4-BE49-F238E27FC236}">
                <a16:creationId xmlns:a16="http://schemas.microsoft.com/office/drawing/2014/main" id="{1FC0C31A-2FE0-4BD8-B1BF-44656E15B4A4}"/>
              </a:ext>
            </a:extLst>
          </p:cNvPr>
          <p:cNvSpPr>
            <a:spLocks noGrp="1"/>
          </p:cNvSpPr>
          <p:nvPr>
            <p:ph type="body" idx="1"/>
          </p:nvPr>
        </p:nvSpPr>
        <p:spPr>
          <a:xfrm>
            <a:off x="404114" y="1447800"/>
            <a:ext cx="11406886" cy="2400657"/>
          </a:xfrm>
        </p:spPr>
        <p:txBody>
          <a:bodyPr/>
          <a:lstStyle/>
          <a:p>
            <a:r>
              <a:rPr lang="en-US" b="0" i="0" dirty="0">
                <a:solidFill>
                  <a:srgbClr val="4C4C4C"/>
                </a:solidFill>
                <a:effectLst/>
                <a:latin typeface="Rubik"/>
              </a:rPr>
              <a:t>Filter wire cloth is utilized as filter fittings for rubber and plastic industries, chemical industry, medicine, petroleum, telecommunication, scientific research units etc. are used </a:t>
            </a:r>
            <a:r>
              <a:rPr lang="en-US" dirty="0">
                <a:solidFill>
                  <a:srgbClr val="4C4C4C"/>
                </a:solidFill>
                <a:latin typeface="Rubik"/>
              </a:rPr>
              <a:t>for Polymer Filtration with precise mesh size to suits your machine requirements, as well shape..</a:t>
            </a:r>
          </a:p>
          <a:p>
            <a:br>
              <a:rPr lang="en-US" dirty="0"/>
            </a:br>
            <a:endParaRPr lang="en-IN" dirty="0"/>
          </a:p>
        </p:txBody>
      </p:sp>
      <p:pic>
        <p:nvPicPr>
          <p:cNvPr id="2054" name="Picture 6">
            <a:extLst>
              <a:ext uri="{FF2B5EF4-FFF2-40B4-BE49-F238E27FC236}">
                <a16:creationId xmlns:a16="http://schemas.microsoft.com/office/drawing/2014/main" id="{D1E56929-5B89-4380-9C15-CA04D8C98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80" y="3599388"/>
            <a:ext cx="3667125" cy="26709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a:extLst>
              <a:ext uri="{FF2B5EF4-FFF2-40B4-BE49-F238E27FC236}">
                <a16:creationId xmlns:a16="http://schemas.microsoft.com/office/drawing/2014/main" id="{453AB850-972D-4D24-8E53-A1BE30DD14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8" name="Picture 10">
            <a:extLst>
              <a:ext uri="{FF2B5EF4-FFF2-40B4-BE49-F238E27FC236}">
                <a16:creationId xmlns:a16="http://schemas.microsoft.com/office/drawing/2014/main" id="{456208B5-38DE-42AD-B0B7-8FC6DA14B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994" y="3599388"/>
            <a:ext cx="3667125" cy="26709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9A19B836-80A9-48FA-9B5B-7F619B55A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708" y="3627235"/>
            <a:ext cx="3693328" cy="269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2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92" y="52196"/>
            <a:ext cx="4169410" cy="696595"/>
          </a:xfrm>
          <a:prstGeom prst="rect">
            <a:avLst/>
          </a:prstGeom>
        </p:spPr>
        <p:txBody>
          <a:bodyPr vert="horz" wrap="square" lIns="0" tIns="12700" rIns="0" bIns="0" rtlCol="0">
            <a:spAutoFit/>
          </a:bodyPr>
          <a:lstStyle/>
          <a:p>
            <a:pPr marL="12700">
              <a:lnSpc>
                <a:spcPct val="100000"/>
              </a:lnSpc>
              <a:spcBef>
                <a:spcPts val="100"/>
              </a:spcBef>
            </a:pPr>
            <a:r>
              <a:rPr spc="-285" dirty="0"/>
              <a:t>DEMISTER</a:t>
            </a:r>
            <a:r>
              <a:rPr spc="-170" dirty="0"/>
              <a:t> </a:t>
            </a:r>
            <a:r>
              <a:rPr spc="-245" dirty="0"/>
              <a:t>PADS</a:t>
            </a:r>
          </a:p>
        </p:txBody>
      </p:sp>
      <p:sp>
        <p:nvSpPr>
          <p:cNvPr id="3" name="object 3"/>
          <p:cNvSpPr/>
          <p:nvPr/>
        </p:nvSpPr>
        <p:spPr>
          <a:xfrm>
            <a:off x="387095" y="1539240"/>
            <a:ext cx="3581400" cy="39944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body" idx="1"/>
          </p:nvPr>
        </p:nvSpPr>
        <p:spPr>
          <a:prstGeom prst="rect">
            <a:avLst/>
          </a:prstGeom>
        </p:spPr>
        <p:txBody>
          <a:bodyPr vert="horz" wrap="square" lIns="0" tIns="132080" rIns="0" bIns="0" rtlCol="0">
            <a:spAutoFit/>
          </a:bodyPr>
          <a:lstStyle/>
          <a:p>
            <a:pPr marL="3756025" marR="5080">
              <a:lnSpc>
                <a:spcPct val="70000"/>
              </a:lnSpc>
              <a:spcBef>
                <a:spcPts val="1040"/>
              </a:spcBef>
            </a:pPr>
            <a:r>
              <a:rPr b="1" spc="-10" dirty="0">
                <a:solidFill>
                  <a:srgbClr val="3A3838"/>
                </a:solidFill>
                <a:latin typeface="Carlito"/>
                <a:cs typeface="Carlito"/>
              </a:rPr>
              <a:t>Demister </a:t>
            </a:r>
            <a:r>
              <a:rPr b="1" spc="-15" dirty="0">
                <a:solidFill>
                  <a:srgbClr val="3A3838"/>
                </a:solidFill>
                <a:latin typeface="Carlito"/>
                <a:cs typeface="Carlito"/>
              </a:rPr>
              <a:t>Pad </a:t>
            </a:r>
            <a:r>
              <a:rPr spc="-15" dirty="0"/>
              <a:t>fabricated </a:t>
            </a:r>
            <a:r>
              <a:rPr spc="-20" dirty="0"/>
              <a:t>Pad </a:t>
            </a:r>
            <a:r>
              <a:rPr spc="-15" dirty="0"/>
              <a:t>formed from </a:t>
            </a:r>
            <a:r>
              <a:rPr spc="-10" dirty="0"/>
              <a:t>symmetrical  </a:t>
            </a:r>
            <a:r>
              <a:rPr spc="-5" dirty="0"/>
              <a:t>interlocking </a:t>
            </a:r>
            <a:r>
              <a:rPr spc="-10" dirty="0"/>
              <a:t>Loops </a:t>
            </a:r>
            <a:r>
              <a:rPr spc="-5" dirty="0"/>
              <a:t>of </a:t>
            </a:r>
            <a:r>
              <a:rPr spc="-10" dirty="0"/>
              <a:t>knitted metal wire </a:t>
            </a:r>
            <a:r>
              <a:rPr spc="-5" dirty="0"/>
              <a:t>or plastics  filaments. This pad </a:t>
            </a:r>
            <a:r>
              <a:rPr dirty="0"/>
              <a:t>with the </a:t>
            </a:r>
            <a:r>
              <a:rPr spc="-5" dirty="0"/>
              <a:t>high </a:t>
            </a:r>
            <a:r>
              <a:rPr spc="-10" dirty="0"/>
              <a:t>free volumes </a:t>
            </a:r>
            <a:r>
              <a:rPr dirty="0"/>
              <a:t>and </a:t>
            </a:r>
            <a:r>
              <a:rPr spc="-15" dirty="0"/>
              <a:t>large  </a:t>
            </a:r>
            <a:r>
              <a:rPr spc="-5" dirty="0"/>
              <a:t>impingement </a:t>
            </a:r>
            <a:r>
              <a:rPr spc="-10" dirty="0"/>
              <a:t>area can </a:t>
            </a:r>
            <a:r>
              <a:rPr spc="-5" dirty="0"/>
              <a:t>be installed </a:t>
            </a:r>
            <a:r>
              <a:rPr dirty="0"/>
              <a:t>in </a:t>
            </a:r>
            <a:r>
              <a:rPr spc="-15" dirty="0"/>
              <a:t>any </a:t>
            </a:r>
            <a:r>
              <a:rPr spc="-5" dirty="0"/>
              <a:t>new </a:t>
            </a:r>
            <a:r>
              <a:rPr spc="-10" dirty="0"/>
              <a:t>process  </a:t>
            </a:r>
            <a:r>
              <a:rPr spc="-5" dirty="0"/>
              <a:t>vessel </a:t>
            </a:r>
            <a:r>
              <a:rPr spc="-15" dirty="0"/>
              <a:t>to </a:t>
            </a:r>
            <a:r>
              <a:rPr spc="-10" dirty="0"/>
              <a:t>provide separation efficiencies </a:t>
            </a:r>
            <a:r>
              <a:rPr spc="-5" dirty="0"/>
              <a:t>up </a:t>
            </a:r>
            <a:r>
              <a:rPr spc="-15" dirty="0"/>
              <a:t>to </a:t>
            </a:r>
            <a:r>
              <a:rPr dirty="0"/>
              <a:t>99% </a:t>
            </a:r>
            <a:r>
              <a:rPr spc="-30" dirty="0"/>
              <a:t>for  </a:t>
            </a:r>
            <a:r>
              <a:rPr spc="-5" dirty="0"/>
              <a:t>particles down </a:t>
            </a:r>
            <a:r>
              <a:rPr spc="-15" dirty="0"/>
              <a:t>to </a:t>
            </a:r>
            <a:r>
              <a:rPr spc="-10" dirty="0"/>
              <a:t>five </a:t>
            </a:r>
            <a:r>
              <a:rPr spc="-5" dirty="0"/>
              <a:t>microns, </a:t>
            </a:r>
            <a:r>
              <a:rPr dirty="0"/>
              <a:t>with </a:t>
            </a:r>
            <a:r>
              <a:rPr spc="-10" dirty="0"/>
              <a:t>pressure drop </a:t>
            </a:r>
            <a:r>
              <a:rPr dirty="0"/>
              <a:t>with  vicinity of 25 </a:t>
            </a:r>
            <a:r>
              <a:rPr spc="5" dirty="0"/>
              <a:t>mm </a:t>
            </a:r>
            <a:r>
              <a:rPr spc="-10" dirty="0"/>
              <a:t>WC. </a:t>
            </a:r>
            <a:r>
              <a:rPr spc="-5" dirty="0"/>
              <a:t>The HAST mist </a:t>
            </a:r>
            <a:r>
              <a:rPr spc="-10" dirty="0"/>
              <a:t>eliminators </a:t>
            </a:r>
            <a:r>
              <a:rPr dirty="0"/>
              <a:t>is a  </a:t>
            </a:r>
            <a:r>
              <a:rPr spc="-10" dirty="0"/>
              <a:t>static, </a:t>
            </a:r>
            <a:r>
              <a:rPr dirty="0"/>
              <a:t>in-line </a:t>
            </a:r>
            <a:r>
              <a:rPr spc="-5" dirty="0"/>
              <a:t>device </a:t>
            </a:r>
            <a:r>
              <a:rPr dirty="0"/>
              <a:t>and in majority of </a:t>
            </a:r>
            <a:r>
              <a:rPr spc="-5" dirty="0"/>
              <a:t>cases </a:t>
            </a:r>
            <a:r>
              <a:rPr dirty="0"/>
              <a:t>it </a:t>
            </a:r>
            <a:r>
              <a:rPr spc="-10" dirty="0"/>
              <a:t>can </a:t>
            </a:r>
            <a:r>
              <a:rPr spc="-5" dirty="0"/>
              <a:t>be  installed </a:t>
            </a:r>
            <a:r>
              <a:rPr dirty="0"/>
              <a:t>in </a:t>
            </a:r>
            <a:r>
              <a:rPr spc="-20" dirty="0"/>
              <a:t>evaporators, </a:t>
            </a:r>
            <a:r>
              <a:rPr spc="-10" dirty="0"/>
              <a:t>scrubbers, pressure </a:t>
            </a:r>
            <a:r>
              <a:rPr spc="-5" dirty="0"/>
              <a:t>vessels </a:t>
            </a:r>
            <a:r>
              <a:rPr spc="-15" dirty="0"/>
              <a:t>etc. </a:t>
            </a:r>
            <a:r>
              <a:rPr dirty="0"/>
              <a:t>,  without a </a:t>
            </a:r>
            <a:r>
              <a:rPr spc="-5" dirty="0"/>
              <a:t>special</a:t>
            </a:r>
            <a:r>
              <a:rPr spc="-30" dirty="0"/>
              <a:t> </a:t>
            </a:r>
            <a:r>
              <a:rPr spc="-5" dirty="0"/>
              <a:t>housing.</a:t>
            </a:r>
          </a:p>
          <a:p>
            <a:pPr marL="3743325">
              <a:lnSpc>
                <a:spcPct val="100000"/>
              </a:lnSpc>
              <a:spcBef>
                <a:spcPts val="25"/>
              </a:spcBef>
            </a:pPr>
            <a:endParaRPr sz="3400"/>
          </a:p>
          <a:p>
            <a:pPr marL="3756025" marR="739775">
              <a:lnSpc>
                <a:spcPct val="70000"/>
              </a:lnSpc>
            </a:pPr>
            <a:r>
              <a:rPr spc="-30" dirty="0"/>
              <a:t>At </a:t>
            </a:r>
            <a:r>
              <a:rPr spc="-5" dirty="0"/>
              <a:t>HAST </a:t>
            </a:r>
            <a:r>
              <a:rPr spc="-15" dirty="0"/>
              <a:t>we </a:t>
            </a:r>
            <a:r>
              <a:rPr spc="-20" dirty="0"/>
              <a:t>have </a:t>
            </a:r>
            <a:r>
              <a:rPr dirty="0"/>
              <a:t>a </a:t>
            </a:r>
            <a:r>
              <a:rPr spc="-5" dirty="0"/>
              <a:t>full </a:t>
            </a:r>
            <a:r>
              <a:rPr dirty="0"/>
              <a:t>of </a:t>
            </a:r>
            <a:r>
              <a:rPr spc="-15" dirty="0"/>
              <a:t>range </a:t>
            </a:r>
            <a:r>
              <a:rPr dirty="0"/>
              <a:t>of </a:t>
            </a:r>
            <a:r>
              <a:rPr spc="-5" dirty="0"/>
              <a:t>mist </a:t>
            </a:r>
            <a:r>
              <a:rPr spc="-10" dirty="0"/>
              <a:t>eliminators  </a:t>
            </a:r>
            <a:r>
              <a:rPr spc="-15" dirty="0"/>
              <a:t>(demisters) to </a:t>
            </a:r>
            <a:r>
              <a:rPr spc="-5" dirty="0"/>
              <a:t>ensure tailor </a:t>
            </a:r>
            <a:r>
              <a:rPr dirty="0"/>
              <a:t>made </a:t>
            </a:r>
            <a:r>
              <a:rPr spc="-5" dirty="0"/>
              <a:t>solutions </a:t>
            </a:r>
            <a:r>
              <a:rPr spc="-25" dirty="0"/>
              <a:t>for </a:t>
            </a:r>
            <a:r>
              <a:rPr spc="-15" dirty="0"/>
              <a:t>your  </a:t>
            </a:r>
            <a:r>
              <a:rPr spc="-5" dirty="0"/>
              <a:t>applications.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7821" y="164338"/>
            <a:ext cx="3519170" cy="482600"/>
          </a:xfrm>
          <a:prstGeom prst="rect">
            <a:avLst/>
          </a:prstGeom>
        </p:spPr>
        <p:txBody>
          <a:bodyPr vert="horz" wrap="square" lIns="0" tIns="12700" rIns="0" bIns="0" rtlCol="0">
            <a:spAutoFit/>
          </a:bodyPr>
          <a:lstStyle/>
          <a:p>
            <a:pPr marL="12700">
              <a:lnSpc>
                <a:spcPct val="100000"/>
              </a:lnSpc>
              <a:spcBef>
                <a:spcPts val="100"/>
              </a:spcBef>
            </a:pPr>
            <a:r>
              <a:rPr sz="3000" spc="190" dirty="0"/>
              <a:t>Welded </a:t>
            </a:r>
            <a:r>
              <a:rPr sz="3000" spc="215" dirty="0"/>
              <a:t>Wire</a:t>
            </a:r>
            <a:r>
              <a:rPr sz="3000" spc="-415" dirty="0"/>
              <a:t> </a:t>
            </a:r>
            <a:r>
              <a:rPr sz="3000" spc="60" dirty="0"/>
              <a:t>Mesh</a:t>
            </a:r>
            <a:endParaRPr sz="3000"/>
          </a:p>
        </p:txBody>
      </p:sp>
      <p:sp>
        <p:nvSpPr>
          <p:cNvPr id="3" name="object 3"/>
          <p:cNvSpPr txBox="1"/>
          <p:nvPr/>
        </p:nvSpPr>
        <p:spPr>
          <a:xfrm>
            <a:off x="903528" y="733170"/>
            <a:ext cx="5945505" cy="1977389"/>
          </a:xfrm>
          <a:prstGeom prst="rect">
            <a:avLst/>
          </a:prstGeom>
        </p:spPr>
        <p:txBody>
          <a:bodyPr vert="horz" wrap="square" lIns="0" tIns="43180" rIns="0" bIns="0" rtlCol="0">
            <a:spAutoFit/>
          </a:bodyPr>
          <a:lstStyle/>
          <a:p>
            <a:pPr marL="12700" marR="5080" indent="342900">
              <a:lnSpc>
                <a:spcPct val="90000"/>
              </a:lnSpc>
              <a:spcBef>
                <a:spcPts val="340"/>
              </a:spcBef>
            </a:pPr>
            <a:r>
              <a:rPr sz="2000" spc="-5" dirty="0">
                <a:solidFill>
                  <a:srgbClr val="843B0C"/>
                </a:solidFill>
                <a:latin typeface="Carlito"/>
                <a:cs typeface="Carlito"/>
              </a:rPr>
              <a:t>The welded </a:t>
            </a:r>
            <a:r>
              <a:rPr sz="2000" spc="-10" dirty="0">
                <a:solidFill>
                  <a:srgbClr val="843B0C"/>
                </a:solidFill>
                <a:latin typeface="Carlito"/>
                <a:cs typeface="Carlito"/>
              </a:rPr>
              <a:t>wire </a:t>
            </a:r>
            <a:r>
              <a:rPr sz="2000" spc="-5" dirty="0">
                <a:solidFill>
                  <a:srgbClr val="843B0C"/>
                </a:solidFill>
                <a:latin typeface="Carlito"/>
                <a:cs typeface="Carlito"/>
              </a:rPr>
              <a:t>mesh </a:t>
            </a:r>
            <a:r>
              <a:rPr sz="2000" dirty="0">
                <a:solidFill>
                  <a:srgbClr val="843B0C"/>
                </a:solidFill>
                <a:latin typeface="Carlito"/>
                <a:cs typeface="Carlito"/>
              </a:rPr>
              <a:t>is a </a:t>
            </a:r>
            <a:r>
              <a:rPr sz="2000" spc="-10" dirty="0">
                <a:solidFill>
                  <a:srgbClr val="843B0C"/>
                </a:solidFill>
                <a:latin typeface="Carlito"/>
                <a:cs typeface="Carlito"/>
              </a:rPr>
              <a:t>metal wire </a:t>
            </a:r>
            <a:r>
              <a:rPr sz="2000" spc="-5" dirty="0">
                <a:solidFill>
                  <a:srgbClr val="843B0C"/>
                </a:solidFill>
                <a:latin typeface="Carlito"/>
                <a:cs typeface="Carlito"/>
              </a:rPr>
              <a:t>screen that </a:t>
            </a:r>
            <a:r>
              <a:rPr sz="2000" dirty="0">
                <a:solidFill>
                  <a:srgbClr val="843B0C"/>
                </a:solidFill>
                <a:latin typeface="Carlito"/>
                <a:cs typeface="Carlito"/>
              </a:rPr>
              <a:t>is  made </a:t>
            </a:r>
            <a:r>
              <a:rPr sz="2000" spc="-5" dirty="0">
                <a:solidFill>
                  <a:srgbClr val="843B0C"/>
                </a:solidFill>
                <a:latin typeface="Carlito"/>
                <a:cs typeface="Carlito"/>
              </a:rPr>
              <a:t>up of Mild Steel </a:t>
            </a:r>
            <a:r>
              <a:rPr sz="2000" spc="-10" dirty="0">
                <a:solidFill>
                  <a:srgbClr val="843B0C"/>
                </a:solidFill>
                <a:latin typeface="Carlito"/>
                <a:cs typeface="Carlito"/>
              </a:rPr>
              <a:t>wire, </a:t>
            </a:r>
            <a:r>
              <a:rPr sz="2000" spc="-5" dirty="0">
                <a:solidFill>
                  <a:srgbClr val="843B0C"/>
                </a:solidFill>
                <a:latin typeface="Carlito"/>
                <a:cs typeface="Carlito"/>
              </a:rPr>
              <a:t>Galvanised Steel </a:t>
            </a:r>
            <a:r>
              <a:rPr sz="2000" dirty="0">
                <a:solidFill>
                  <a:srgbClr val="843B0C"/>
                </a:solidFill>
                <a:latin typeface="Carlito"/>
                <a:cs typeface="Carlito"/>
              </a:rPr>
              <a:t>in </a:t>
            </a:r>
            <a:r>
              <a:rPr sz="2000" spc="-5" dirty="0">
                <a:solidFill>
                  <a:srgbClr val="843B0C"/>
                </a:solidFill>
                <a:latin typeface="Carlito"/>
                <a:cs typeface="Carlito"/>
              </a:rPr>
              <a:t>hot dip or  cold dip </a:t>
            </a:r>
            <a:r>
              <a:rPr sz="2000" dirty="0">
                <a:solidFill>
                  <a:srgbClr val="843B0C"/>
                </a:solidFill>
                <a:latin typeface="Carlito"/>
                <a:cs typeface="Carlito"/>
              </a:rPr>
              <a:t>and </a:t>
            </a:r>
            <a:r>
              <a:rPr sz="2000" spc="-5" dirty="0">
                <a:solidFill>
                  <a:srgbClr val="843B0C"/>
                </a:solidFill>
                <a:latin typeface="Carlito"/>
                <a:cs typeface="Carlito"/>
              </a:rPr>
              <a:t>Stainless Steel </a:t>
            </a:r>
            <a:r>
              <a:rPr sz="2000" spc="-10" dirty="0">
                <a:solidFill>
                  <a:srgbClr val="843B0C"/>
                </a:solidFill>
                <a:latin typeface="Carlito"/>
                <a:cs typeface="Carlito"/>
              </a:rPr>
              <a:t>wire </a:t>
            </a:r>
            <a:r>
              <a:rPr sz="2000" spc="-5" dirty="0">
                <a:solidFill>
                  <a:srgbClr val="843B0C"/>
                </a:solidFill>
                <a:latin typeface="Carlito"/>
                <a:cs typeface="Carlito"/>
              </a:rPr>
              <a:t>of </a:t>
            </a:r>
            <a:r>
              <a:rPr sz="2000" dirty="0">
                <a:solidFill>
                  <a:srgbClr val="843B0C"/>
                </a:solidFill>
                <a:latin typeface="Carlito"/>
                <a:cs typeface="Carlito"/>
              </a:rPr>
              <a:t>304, 316L </a:t>
            </a:r>
            <a:r>
              <a:rPr sz="2000" spc="-5" dirty="0">
                <a:solidFill>
                  <a:srgbClr val="843B0C"/>
                </a:solidFill>
                <a:latin typeface="Carlito"/>
                <a:cs typeface="Carlito"/>
              </a:rPr>
              <a:t>grade. </a:t>
            </a:r>
            <a:r>
              <a:rPr sz="2000" dirty="0">
                <a:solidFill>
                  <a:srgbClr val="843B0C"/>
                </a:solidFill>
                <a:latin typeface="Carlito"/>
                <a:cs typeface="Carlito"/>
              </a:rPr>
              <a:t>It is  an </a:t>
            </a:r>
            <a:r>
              <a:rPr sz="2000" spc="-5" dirty="0">
                <a:solidFill>
                  <a:srgbClr val="843B0C"/>
                </a:solidFill>
                <a:latin typeface="Carlito"/>
                <a:cs typeface="Carlito"/>
              </a:rPr>
              <a:t>automatic </a:t>
            </a:r>
            <a:r>
              <a:rPr sz="2000" spc="-10" dirty="0">
                <a:solidFill>
                  <a:srgbClr val="843B0C"/>
                </a:solidFill>
                <a:latin typeface="Carlito"/>
                <a:cs typeface="Carlito"/>
              </a:rPr>
              <a:t>process </a:t>
            </a:r>
            <a:r>
              <a:rPr sz="2000" dirty="0">
                <a:solidFill>
                  <a:srgbClr val="843B0C"/>
                </a:solidFill>
                <a:latin typeface="Carlito"/>
                <a:cs typeface="Carlito"/>
              </a:rPr>
              <a:t>with </a:t>
            </a:r>
            <a:r>
              <a:rPr sz="2000" spc="-10" dirty="0">
                <a:solidFill>
                  <a:srgbClr val="843B0C"/>
                </a:solidFill>
                <a:latin typeface="Carlito"/>
                <a:cs typeface="Carlito"/>
              </a:rPr>
              <a:t>sophisticated </a:t>
            </a:r>
            <a:r>
              <a:rPr sz="2000" spc="-5" dirty="0">
                <a:solidFill>
                  <a:srgbClr val="843B0C"/>
                </a:solidFill>
                <a:latin typeface="Carlito"/>
                <a:cs typeface="Carlito"/>
              </a:rPr>
              <a:t>welding  technique, laid </a:t>
            </a:r>
            <a:r>
              <a:rPr sz="2000" spc="-15" dirty="0">
                <a:solidFill>
                  <a:srgbClr val="843B0C"/>
                </a:solidFill>
                <a:latin typeface="Carlito"/>
                <a:cs typeface="Carlito"/>
              </a:rPr>
              <a:t>horizontally </a:t>
            </a:r>
            <a:r>
              <a:rPr sz="2000" dirty="0">
                <a:solidFill>
                  <a:srgbClr val="843B0C"/>
                </a:solidFill>
                <a:latin typeface="Carlito"/>
                <a:cs typeface="Carlito"/>
              </a:rPr>
              <a:t>and </a:t>
            </a:r>
            <a:r>
              <a:rPr sz="2000" spc="-20" dirty="0">
                <a:solidFill>
                  <a:srgbClr val="843B0C"/>
                </a:solidFill>
                <a:latin typeface="Carlito"/>
                <a:cs typeface="Carlito"/>
              </a:rPr>
              <a:t>vertically, </a:t>
            </a:r>
            <a:r>
              <a:rPr sz="2000" dirty="0">
                <a:solidFill>
                  <a:srgbClr val="843B0C"/>
                </a:solidFill>
                <a:latin typeface="Carlito"/>
                <a:cs typeface="Carlito"/>
              </a:rPr>
              <a:t>individually </a:t>
            </a:r>
            <a:r>
              <a:rPr sz="2000" spc="-15" dirty="0">
                <a:solidFill>
                  <a:srgbClr val="843B0C"/>
                </a:solidFill>
                <a:latin typeface="Carlito"/>
                <a:cs typeface="Carlito"/>
              </a:rPr>
              <a:t>at  </a:t>
            </a:r>
            <a:r>
              <a:rPr sz="2000" spc="-5" dirty="0">
                <a:solidFill>
                  <a:srgbClr val="843B0C"/>
                </a:solidFill>
                <a:latin typeface="Carlito"/>
                <a:cs typeface="Carlito"/>
              </a:rPr>
              <a:t>welded </a:t>
            </a:r>
            <a:r>
              <a:rPr sz="2000" spc="-15" dirty="0">
                <a:solidFill>
                  <a:srgbClr val="843B0C"/>
                </a:solidFill>
                <a:latin typeface="Carlito"/>
                <a:cs typeface="Carlito"/>
              </a:rPr>
              <a:t>at </a:t>
            </a:r>
            <a:r>
              <a:rPr sz="2000" spc="-10" dirty="0">
                <a:solidFill>
                  <a:srgbClr val="843B0C"/>
                </a:solidFill>
                <a:latin typeface="Carlito"/>
                <a:cs typeface="Carlito"/>
              </a:rPr>
              <a:t>every intersection. </a:t>
            </a:r>
            <a:r>
              <a:rPr sz="2000" dirty="0">
                <a:solidFill>
                  <a:srgbClr val="843B0C"/>
                </a:solidFill>
                <a:latin typeface="Carlito"/>
                <a:cs typeface="Carlito"/>
              </a:rPr>
              <a:t>It is </a:t>
            </a:r>
            <a:r>
              <a:rPr sz="2000" spc="-10" dirty="0">
                <a:solidFill>
                  <a:srgbClr val="843B0C"/>
                </a:solidFill>
                <a:latin typeface="Carlito"/>
                <a:cs typeface="Carlito"/>
              </a:rPr>
              <a:t>available </a:t>
            </a:r>
            <a:r>
              <a:rPr sz="2000" dirty="0">
                <a:solidFill>
                  <a:srgbClr val="843B0C"/>
                </a:solidFill>
                <a:latin typeface="Carlito"/>
                <a:cs typeface="Carlito"/>
              </a:rPr>
              <a:t>in </a:t>
            </a:r>
            <a:r>
              <a:rPr sz="2000" spc="-10" dirty="0">
                <a:solidFill>
                  <a:srgbClr val="843B0C"/>
                </a:solidFill>
                <a:latin typeface="Carlito"/>
                <a:cs typeface="Carlito"/>
              </a:rPr>
              <a:t>various  </a:t>
            </a:r>
            <a:r>
              <a:rPr sz="2000" spc="-15" dirty="0">
                <a:solidFill>
                  <a:srgbClr val="843B0C"/>
                </a:solidFill>
                <a:latin typeface="Carlito"/>
                <a:cs typeface="Carlito"/>
              </a:rPr>
              <a:t>sizes </a:t>
            </a:r>
            <a:r>
              <a:rPr sz="2000" dirty="0">
                <a:solidFill>
                  <a:srgbClr val="843B0C"/>
                </a:solidFill>
                <a:latin typeface="Carlito"/>
                <a:cs typeface="Carlito"/>
              </a:rPr>
              <a:t>and</a:t>
            </a:r>
            <a:r>
              <a:rPr sz="2000" spc="15" dirty="0">
                <a:solidFill>
                  <a:srgbClr val="843B0C"/>
                </a:solidFill>
                <a:latin typeface="Carlito"/>
                <a:cs typeface="Carlito"/>
              </a:rPr>
              <a:t> </a:t>
            </a:r>
            <a:r>
              <a:rPr sz="2000" spc="-5" dirty="0">
                <a:solidFill>
                  <a:srgbClr val="843B0C"/>
                </a:solidFill>
                <a:latin typeface="Carlito"/>
                <a:cs typeface="Carlito"/>
              </a:rPr>
              <a:t>shapes.</a:t>
            </a:r>
            <a:endParaRPr sz="2000">
              <a:latin typeface="Carlito"/>
              <a:cs typeface="Carlito"/>
            </a:endParaRPr>
          </a:p>
        </p:txBody>
      </p:sp>
      <p:grpSp>
        <p:nvGrpSpPr>
          <p:cNvPr id="4" name="object 4"/>
          <p:cNvGrpSpPr/>
          <p:nvPr/>
        </p:nvGrpSpPr>
        <p:grpSpPr>
          <a:xfrm>
            <a:off x="131063" y="1440180"/>
            <a:ext cx="11924030" cy="4912360"/>
            <a:chOff x="131063" y="1440180"/>
            <a:chExt cx="11924030" cy="4912360"/>
          </a:xfrm>
        </p:grpSpPr>
        <p:sp>
          <p:nvSpPr>
            <p:cNvPr id="5" name="object 5"/>
            <p:cNvSpPr/>
            <p:nvPr/>
          </p:nvSpPr>
          <p:spPr>
            <a:xfrm>
              <a:off x="188975" y="2991612"/>
              <a:ext cx="4069079" cy="33025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0019" y="2962655"/>
              <a:ext cx="4127500" cy="3360420"/>
            </a:xfrm>
            <a:custGeom>
              <a:avLst/>
              <a:gdLst/>
              <a:ahLst/>
              <a:cxnLst/>
              <a:rect l="l" t="t" r="r" b="b"/>
              <a:pathLst>
                <a:path w="4127500" h="3360420">
                  <a:moveTo>
                    <a:pt x="0" y="3360420"/>
                  </a:moveTo>
                  <a:lnTo>
                    <a:pt x="4126991" y="3360420"/>
                  </a:lnTo>
                  <a:lnTo>
                    <a:pt x="4126991" y="0"/>
                  </a:lnTo>
                  <a:lnTo>
                    <a:pt x="0" y="0"/>
                  </a:lnTo>
                  <a:lnTo>
                    <a:pt x="0" y="3360420"/>
                  </a:lnTo>
                  <a:close/>
                </a:path>
              </a:pathLst>
            </a:custGeom>
            <a:ln w="57912">
              <a:solidFill>
                <a:srgbClr val="FFFF00"/>
              </a:solidFill>
            </a:ln>
          </p:spPr>
          <p:txBody>
            <a:bodyPr wrap="square" lIns="0" tIns="0" rIns="0" bIns="0" rtlCol="0"/>
            <a:lstStyle/>
            <a:p>
              <a:endParaRPr/>
            </a:p>
          </p:txBody>
        </p:sp>
        <p:sp>
          <p:nvSpPr>
            <p:cNvPr id="7" name="object 7"/>
            <p:cNvSpPr/>
            <p:nvPr/>
          </p:nvSpPr>
          <p:spPr>
            <a:xfrm>
              <a:off x="4494275" y="2950463"/>
              <a:ext cx="3713987" cy="33436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465319" y="2921508"/>
              <a:ext cx="3771900" cy="3401695"/>
            </a:xfrm>
            <a:custGeom>
              <a:avLst/>
              <a:gdLst/>
              <a:ahLst/>
              <a:cxnLst/>
              <a:rect l="l" t="t" r="r" b="b"/>
              <a:pathLst>
                <a:path w="3771900" h="3401695">
                  <a:moveTo>
                    <a:pt x="0" y="3401567"/>
                  </a:moveTo>
                  <a:lnTo>
                    <a:pt x="3771900" y="3401567"/>
                  </a:lnTo>
                  <a:lnTo>
                    <a:pt x="3771900" y="0"/>
                  </a:lnTo>
                  <a:lnTo>
                    <a:pt x="0" y="0"/>
                  </a:lnTo>
                  <a:lnTo>
                    <a:pt x="0" y="3401567"/>
                  </a:lnTo>
                  <a:close/>
                </a:path>
              </a:pathLst>
            </a:custGeom>
            <a:ln w="57912">
              <a:solidFill>
                <a:srgbClr val="FFFF00"/>
              </a:solidFill>
            </a:ln>
          </p:spPr>
          <p:txBody>
            <a:bodyPr wrap="square" lIns="0" tIns="0" rIns="0" bIns="0" rtlCol="0"/>
            <a:lstStyle/>
            <a:p>
              <a:endParaRPr/>
            </a:p>
          </p:txBody>
        </p:sp>
        <p:sp>
          <p:nvSpPr>
            <p:cNvPr id="9" name="object 9"/>
            <p:cNvSpPr/>
            <p:nvPr/>
          </p:nvSpPr>
          <p:spPr>
            <a:xfrm>
              <a:off x="8444483" y="1498092"/>
              <a:ext cx="3552444" cy="473506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415528" y="1469136"/>
              <a:ext cx="3610610" cy="4792980"/>
            </a:xfrm>
            <a:custGeom>
              <a:avLst/>
              <a:gdLst/>
              <a:ahLst/>
              <a:cxnLst/>
              <a:rect l="l" t="t" r="r" b="b"/>
              <a:pathLst>
                <a:path w="3610609" h="4792980">
                  <a:moveTo>
                    <a:pt x="0" y="4792980"/>
                  </a:moveTo>
                  <a:lnTo>
                    <a:pt x="3610355" y="4792980"/>
                  </a:lnTo>
                  <a:lnTo>
                    <a:pt x="3610355" y="0"/>
                  </a:lnTo>
                  <a:lnTo>
                    <a:pt x="0" y="0"/>
                  </a:lnTo>
                  <a:lnTo>
                    <a:pt x="0" y="4792980"/>
                  </a:lnTo>
                  <a:close/>
                </a:path>
              </a:pathLst>
            </a:custGeom>
            <a:ln w="57912">
              <a:solidFill>
                <a:srgbClr val="FFFF00"/>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274807" y="146304"/>
              <a:ext cx="1714500" cy="108966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616712" y="417398"/>
            <a:ext cx="7776845" cy="635000"/>
          </a:xfrm>
          <a:prstGeom prst="rect">
            <a:avLst/>
          </a:prstGeom>
        </p:spPr>
        <p:txBody>
          <a:bodyPr vert="horz" wrap="square" lIns="0" tIns="12065" rIns="0" bIns="0" rtlCol="0">
            <a:spAutoFit/>
          </a:bodyPr>
          <a:lstStyle/>
          <a:p>
            <a:pPr marL="241300" indent="-228600">
              <a:lnSpc>
                <a:spcPct val="100000"/>
              </a:lnSpc>
              <a:spcBef>
                <a:spcPts val="95"/>
              </a:spcBef>
              <a:buChar char="•"/>
              <a:tabLst>
                <a:tab pos="241300" algn="l"/>
              </a:tabLst>
            </a:pPr>
            <a:r>
              <a:rPr sz="4000" spc="380" dirty="0">
                <a:latin typeface="Arial"/>
                <a:cs typeface="Arial"/>
              </a:rPr>
              <a:t>Specifications</a:t>
            </a:r>
            <a:r>
              <a:rPr sz="4000" spc="-110" dirty="0">
                <a:latin typeface="Arial"/>
                <a:cs typeface="Arial"/>
              </a:rPr>
              <a:t> </a:t>
            </a:r>
            <a:r>
              <a:rPr sz="4000" spc="675" dirty="0">
                <a:latin typeface="Arial"/>
                <a:cs typeface="Arial"/>
              </a:rPr>
              <a:t>of</a:t>
            </a:r>
            <a:r>
              <a:rPr sz="4000" spc="-120" dirty="0">
                <a:latin typeface="Arial"/>
                <a:cs typeface="Arial"/>
              </a:rPr>
              <a:t> </a:t>
            </a:r>
            <a:r>
              <a:rPr sz="4000" spc="275" dirty="0">
                <a:latin typeface="Arial"/>
                <a:cs typeface="Arial"/>
              </a:rPr>
              <a:t>Weld</a:t>
            </a:r>
            <a:r>
              <a:rPr sz="4000" spc="-120" dirty="0">
                <a:latin typeface="Arial"/>
                <a:cs typeface="Arial"/>
              </a:rPr>
              <a:t> </a:t>
            </a:r>
            <a:r>
              <a:rPr sz="4000" spc="65" dirty="0">
                <a:latin typeface="Arial"/>
                <a:cs typeface="Arial"/>
              </a:rPr>
              <a:t>Mesh</a:t>
            </a:r>
            <a:r>
              <a:rPr sz="4000" spc="65" dirty="0">
                <a:latin typeface="Carlito"/>
                <a:cs typeface="Carlito"/>
              </a:rPr>
              <a:t>:</a:t>
            </a:r>
            <a:endParaRPr sz="4000">
              <a:latin typeface="Carlito"/>
              <a:cs typeface="Carlito"/>
            </a:endParaRPr>
          </a:p>
        </p:txBody>
      </p:sp>
      <p:graphicFrame>
        <p:nvGraphicFramePr>
          <p:cNvPr id="6" name="object 6"/>
          <p:cNvGraphicFramePr>
            <a:graphicFrameLocks noGrp="1"/>
          </p:cNvGraphicFramePr>
          <p:nvPr/>
        </p:nvGraphicFramePr>
        <p:xfrm>
          <a:off x="699350" y="1849754"/>
          <a:ext cx="7149465" cy="4060476"/>
        </p:xfrm>
        <a:graphic>
          <a:graphicData uri="http://schemas.openxmlformats.org/drawingml/2006/table">
            <a:tbl>
              <a:tblPr firstRow="1" bandRow="1">
                <a:tableStyleId>{2D5ABB26-0587-4C30-8999-92F81FD0307C}</a:tableStyleId>
              </a:tblPr>
              <a:tblGrid>
                <a:gridCol w="2306320">
                  <a:extLst>
                    <a:ext uri="{9D8B030D-6E8A-4147-A177-3AD203B41FA5}">
                      <a16:colId xmlns:a16="http://schemas.microsoft.com/office/drawing/2014/main" val="20000"/>
                    </a:ext>
                  </a:extLst>
                </a:gridCol>
                <a:gridCol w="2626360">
                  <a:extLst>
                    <a:ext uri="{9D8B030D-6E8A-4147-A177-3AD203B41FA5}">
                      <a16:colId xmlns:a16="http://schemas.microsoft.com/office/drawing/2014/main" val="20001"/>
                    </a:ext>
                  </a:extLst>
                </a:gridCol>
                <a:gridCol w="2216785">
                  <a:extLst>
                    <a:ext uri="{9D8B030D-6E8A-4147-A177-3AD203B41FA5}">
                      <a16:colId xmlns:a16="http://schemas.microsoft.com/office/drawing/2014/main" val="20002"/>
                    </a:ext>
                  </a:extLst>
                </a:gridCol>
              </a:tblGrid>
              <a:tr h="304800">
                <a:tc>
                  <a:txBody>
                    <a:bodyPr/>
                    <a:lstStyle/>
                    <a:p>
                      <a:pPr marL="513715">
                        <a:lnSpc>
                          <a:spcPts val="2285"/>
                        </a:lnSpc>
                      </a:pPr>
                      <a:r>
                        <a:rPr sz="2000" u="heavy" spc="-10" dirty="0">
                          <a:solidFill>
                            <a:srgbClr val="1F3863"/>
                          </a:solidFill>
                          <a:uFill>
                            <a:solidFill>
                              <a:srgbClr val="1F3863"/>
                            </a:solidFill>
                          </a:uFill>
                          <a:latin typeface="Carlito"/>
                          <a:cs typeface="Carlito"/>
                        </a:rPr>
                        <a:t>MESH</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275"/>
                        </a:lnSpc>
                      </a:pPr>
                      <a:r>
                        <a:rPr sz="2000" u="heavy" dirty="0">
                          <a:solidFill>
                            <a:srgbClr val="1F3863"/>
                          </a:solidFill>
                          <a:uFill>
                            <a:solidFill>
                              <a:srgbClr val="1F3863"/>
                            </a:solidFill>
                          </a:uFill>
                          <a:latin typeface="Carlito"/>
                          <a:cs typeface="Carlito"/>
                        </a:rPr>
                        <a:t>WIRE</a:t>
                      </a:r>
                      <a:r>
                        <a:rPr sz="2000" u="heavy" spc="-35" dirty="0">
                          <a:solidFill>
                            <a:srgbClr val="1F3863"/>
                          </a:solidFill>
                          <a:uFill>
                            <a:solidFill>
                              <a:srgbClr val="1F3863"/>
                            </a:solidFill>
                          </a:uFill>
                          <a:latin typeface="Carlito"/>
                          <a:cs typeface="Carlito"/>
                        </a:rPr>
                        <a:t> </a:t>
                      </a:r>
                      <a:r>
                        <a:rPr sz="2000" u="heavy" spc="-10" dirty="0">
                          <a:solidFill>
                            <a:srgbClr val="1F3863"/>
                          </a:solidFill>
                          <a:uFill>
                            <a:solidFill>
                              <a:srgbClr val="1F3863"/>
                            </a:solidFill>
                          </a:uFill>
                          <a:latin typeface="Carlito"/>
                          <a:cs typeface="Carlito"/>
                        </a:rPr>
                        <a:t>GAUGE</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0"/>
                  </a:ext>
                </a:extLst>
              </a:tr>
              <a:tr h="312928">
                <a:tc>
                  <a:txBody>
                    <a:bodyPr/>
                    <a:lstStyle/>
                    <a:p>
                      <a:pPr marL="513715">
                        <a:lnSpc>
                          <a:spcPts val="2340"/>
                        </a:lnSpc>
                      </a:pPr>
                      <a:r>
                        <a:rPr sz="2000" dirty="0">
                          <a:solidFill>
                            <a:srgbClr val="1F3863"/>
                          </a:solidFill>
                          <a:latin typeface="Carlito"/>
                          <a:cs typeface="Carlito"/>
                        </a:rPr>
                        <a:t>INCH</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0"/>
                        </a:lnSpc>
                      </a:pP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0"/>
                        </a:lnSpc>
                      </a:pP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1"/>
                  </a:ext>
                </a:extLst>
              </a:tr>
              <a:tr h="313054">
                <a:tc>
                  <a:txBody>
                    <a:bodyPr/>
                    <a:lstStyle/>
                    <a:p>
                      <a:pPr marL="228600">
                        <a:lnSpc>
                          <a:spcPts val="2340"/>
                        </a:lnSpc>
                      </a:pPr>
                      <a:r>
                        <a:rPr sz="2000" dirty="0">
                          <a:solidFill>
                            <a:srgbClr val="1F3863"/>
                          </a:solidFill>
                          <a:latin typeface="Carlito"/>
                          <a:cs typeface="Carlito"/>
                        </a:rPr>
                        <a:t>1x1</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0"/>
                        </a:lnSpc>
                      </a:pPr>
                      <a:r>
                        <a:rPr sz="2000" dirty="0">
                          <a:solidFill>
                            <a:srgbClr val="1F3863"/>
                          </a:solidFill>
                          <a:latin typeface="Carlito"/>
                          <a:cs typeface="Carlito"/>
                        </a:rPr>
                        <a:t>25mm x</a:t>
                      </a:r>
                      <a:r>
                        <a:rPr sz="2000" spc="-45" dirty="0">
                          <a:solidFill>
                            <a:srgbClr val="1F3863"/>
                          </a:solidFill>
                          <a:latin typeface="Carlito"/>
                          <a:cs typeface="Carlito"/>
                        </a:rPr>
                        <a:t> </a:t>
                      </a:r>
                      <a:r>
                        <a:rPr sz="2000" dirty="0">
                          <a:solidFill>
                            <a:srgbClr val="1F3863"/>
                          </a:solidFill>
                          <a:latin typeface="Carlito"/>
                          <a:cs typeface="Carlito"/>
                        </a:rPr>
                        <a:t>25mm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0"/>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a:t>
                      </a:r>
                      <a:r>
                        <a:rPr sz="2000" spc="-20" dirty="0">
                          <a:solidFill>
                            <a:srgbClr val="1F3863"/>
                          </a:solidFill>
                          <a:latin typeface="Carlito"/>
                          <a:cs typeface="Carlito"/>
                        </a:rPr>
                        <a:t> </a:t>
                      </a:r>
                      <a:r>
                        <a:rPr sz="2000" dirty="0">
                          <a:solidFill>
                            <a:srgbClr val="1F3863"/>
                          </a:solidFill>
                          <a:latin typeface="Carlito"/>
                          <a:cs typeface="Carlito"/>
                        </a:rPr>
                        <a:t>3mm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2"/>
                  </a:ext>
                </a:extLst>
              </a:tr>
              <a:tr h="312927">
                <a:tc>
                  <a:txBody>
                    <a:bodyPr/>
                    <a:lstStyle/>
                    <a:p>
                      <a:pPr marL="228600">
                        <a:lnSpc>
                          <a:spcPts val="2340"/>
                        </a:lnSpc>
                      </a:pPr>
                      <a:r>
                        <a:rPr sz="2000" dirty="0">
                          <a:solidFill>
                            <a:srgbClr val="1F3863"/>
                          </a:solidFill>
                          <a:latin typeface="Carlito"/>
                          <a:cs typeface="Carlito"/>
                        </a:rPr>
                        <a:t>1x2</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0"/>
                        </a:lnSpc>
                      </a:pPr>
                      <a:r>
                        <a:rPr sz="2000" dirty="0">
                          <a:solidFill>
                            <a:srgbClr val="1F3863"/>
                          </a:solidFill>
                          <a:latin typeface="Carlito"/>
                          <a:cs typeface="Carlito"/>
                        </a:rPr>
                        <a:t>25mm x</a:t>
                      </a:r>
                      <a:r>
                        <a:rPr sz="2000" spc="-45" dirty="0">
                          <a:solidFill>
                            <a:srgbClr val="1F3863"/>
                          </a:solidFill>
                          <a:latin typeface="Carlito"/>
                          <a:cs typeface="Carlito"/>
                        </a:rPr>
                        <a:t> </a:t>
                      </a:r>
                      <a:r>
                        <a:rPr sz="2000" dirty="0">
                          <a:solidFill>
                            <a:srgbClr val="1F3863"/>
                          </a:solidFill>
                          <a:latin typeface="Carlito"/>
                          <a:cs typeface="Carlito"/>
                        </a:rPr>
                        <a:t>50mm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0"/>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 </a:t>
                      </a:r>
                      <a:r>
                        <a:rPr sz="2000" dirty="0">
                          <a:solidFill>
                            <a:srgbClr val="1F3863"/>
                          </a:solidFill>
                          <a:latin typeface="Carlito"/>
                          <a:cs typeface="Carlito"/>
                        </a:rPr>
                        <a:t>6</a:t>
                      </a:r>
                      <a:r>
                        <a:rPr sz="2000" spc="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3"/>
                  </a:ext>
                </a:extLst>
              </a:tr>
              <a:tr h="312928">
                <a:tc>
                  <a:txBody>
                    <a:bodyPr/>
                    <a:lstStyle/>
                    <a:p>
                      <a:pPr marL="228600">
                        <a:lnSpc>
                          <a:spcPts val="2340"/>
                        </a:lnSpc>
                      </a:pPr>
                      <a:r>
                        <a:rPr sz="2000" dirty="0">
                          <a:solidFill>
                            <a:srgbClr val="1F3863"/>
                          </a:solidFill>
                          <a:latin typeface="Carlito"/>
                          <a:cs typeface="Carlito"/>
                        </a:rPr>
                        <a:t>1x3</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0"/>
                        </a:lnSpc>
                      </a:pPr>
                      <a:r>
                        <a:rPr sz="2000" dirty="0">
                          <a:solidFill>
                            <a:srgbClr val="1F3863"/>
                          </a:solidFill>
                          <a:latin typeface="Carlito"/>
                          <a:cs typeface="Carlito"/>
                        </a:rPr>
                        <a:t>25mm x</a:t>
                      </a:r>
                      <a:r>
                        <a:rPr sz="2000" spc="-45" dirty="0">
                          <a:solidFill>
                            <a:srgbClr val="1F3863"/>
                          </a:solidFill>
                          <a:latin typeface="Carlito"/>
                          <a:cs typeface="Carlito"/>
                        </a:rPr>
                        <a:t> </a:t>
                      </a:r>
                      <a:r>
                        <a:rPr sz="2000" dirty="0">
                          <a:solidFill>
                            <a:srgbClr val="1F3863"/>
                          </a:solidFill>
                          <a:latin typeface="Carlito"/>
                          <a:cs typeface="Carlito"/>
                        </a:rPr>
                        <a:t>75mm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0"/>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 </a:t>
                      </a:r>
                      <a:r>
                        <a:rPr sz="2000" dirty="0">
                          <a:solidFill>
                            <a:srgbClr val="1F3863"/>
                          </a:solidFill>
                          <a:latin typeface="Carlito"/>
                          <a:cs typeface="Carlito"/>
                        </a:rPr>
                        <a:t>6</a:t>
                      </a:r>
                      <a:r>
                        <a:rPr sz="2000" spc="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4"/>
                  </a:ext>
                </a:extLst>
              </a:tr>
              <a:tr h="313054">
                <a:tc>
                  <a:txBody>
                    <a:bodyPr/>
                    <a:lstStyle/>
                    <a:p>
                      <a:pPr marL="228600">
                        <a:lnSpc>
                          <a:spcPts val="2340"/>
                        </a:lnSpc>
                      </a:pPr>
                      <a:r>
                        <a:rPr sz="2000" dirty="0">
                          <a:solidFill>
                            <a:srgbClr val="1F3863"/>
                          </a:solidFill>
                          <a:latin typeface="Carlito"/>
                          <a:cs typeface="Carlito"/>
                        </a:rPr>
                        <a:t>2x2</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0"/>
                        </a:lnSpc>
                      </a:pPr>
                      <a:r>
                        <a:rPr sz="2000" dirty="0">
                          <a:solidFill>
                            <a:srgbClr val="1F3863"/>
                          </a:solidFill>
                          <a:latin typeface="Carlito"/>
                          <a:cs typeface="Carlito"/>
                        </a:rPr>
                        <a:t>50mm x</a:t>
                      </a:r>
                      <a:r>
                        <a:rPr sz="2000" spc="-45" dirty="0">
                          <a:solidFill>
                            <a:srgbClr val="1F3863"/>
                          </a:solidFill>
                          <a:latin typeface="Carlito"/>
                          <a:cs typeface="Carlito"/>
                        </a:rPr>
                        <a:t> </a:t>
                      </a:r>
                      <a:r>
                        <a:rPr sz="2000" dirty="0">
                          <a:solidFill>
                            <a:srgbClr val="1F3863"/>
                          </a:solidFill>
                          <a:latin typeface="Carlito"/>
                          <a:cs typeface="Carlito"/>
                        </a:rPr>
                        <a:t>50mm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0"/>
                        </a:lnSpc>
                      </a:pPr>
                      <a:r>
                        <a:rPr sz="2000" dirty="0">
                          <a:solidFill>
                            <a:srgbClr val="1F3863"/>
                          </a:solidFill>
                          <a:latin typeface="Carlito"/>
                          <a:cs typeface="Carlito"/>
                        </a:rPr>
                        <a:t>2 mm </a:t>
                      </a:r>
                      <a:r>
                        <a:rPr sz="2000" spc="-30" dirty="0">
                          <a:solidFill>
                            <a:srgbClr val="1F3863"/>
                          </a:solidFill>
                          <a:latin typeface="Carlito"/>
                          <a:cs typeface="Carlito"/>
                        </a:rPr>
                        <a:t>TO </a:t>
                      </a:r>
                      <a:r>
                        <a:rPr sz="2000" dirty="0">
                          <a:solidFill>
                            <a:srgbClr val="1F3863"/>
                          </a:solidFill>
                          <a:latin typeface="Carlito"/>
                          <a:cs typeface="Carlito"/>
                        </a:rPr>
                        <a:t>6</a:t>
                      </a:r>
                      <a:r>
                        <a:rPr sz="2000" spc="-2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5"/>
                  </a:ext>
                </a:extLst>
              </a:tr>
              <a:tr h="312927">
                <a:tc>
                  <a:txBody>
                    <a:bodyPr/>
                    <a:lstStyle/>
                    <a:p>
                      <a:pPr marL="228600">
                        <a:lnSpc>
                          <a:spcPts val="2340"/>
                        </a:lnSpc>
                      </a:pPr>
                      <a:r>
                        <a:rPr sz="2000" dirty="0">
                          <a:solidFill>
                            <a:srgbClr val="1F3863"/>
                          </a:solidFill>
                          <a:latin typeface="Carlito"/>
                          <a:cs typeface="Carlito"/>
                        </a:rPr>
                        <a:t>2x3</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0"/>
                        </a:lnSpc>
                      </a:pPr>
                      <a:r>
                        <a:rPr sz="2000" dirty="0">
                          <a:solidFill>
                            <a:srgbClr val="1F3863"/>
                          </a:solidFill>
                          <a:latin typeface="Carlito"/>
                          <a:cs typeface="Carlito"/>
                        </a:rPr>
                        <a:t>50mm x</a:t>
                      </a:r>
                      <a:r>
                        <a:rPr sz="2000" spc="-45" dirty="0">
                          <a:solidFill>
                            <a:srgbClr val="1F3863"/>
                          </a:solidFill>
                          <a:latin typeface="Carlito"/>
                          <a:cs typeface="Carlito"/>
                        </a:rPr>
                        <a:t> </a:t>
                      </a:r>
                      <a:r>
                        <a:rPr sz="2000" dirty="0">
                          <a:solidFill>
                            <a:srgbClr val="1F3863"/>
                          </a:solidFill>
                          <a:latin typeface="Carlito"/>
                          <a:cs typeface="Carlito"/>
                        </a:rPr>
                        <a:t>75mm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0"/>
                        </a:lnSpc>
                      </a:pPr>
                      <a:r>
                        <a:rPr sz="2000" dirty="0">
                          <a:solidFill>
                            <a:srgbClr val="1F3863"/>
                          </a:solidFill>
                          <a:latin typeface="Carlito"/>
                          <a:cs typeface="Carlito"/>
                        </a:rPr>
                        <a:t>2 mm </a:t>
                      </a:r>
                      <a:r>
                        <a:rPr sz="2000" spc="-30" dirty="0">
                          <a:solidFill>
                            <a:srgbClr val="1F3863"/>
                          </a:solidFill>
                          <a:latin typeface="Carlito"/>
                          <a:cs typeface="Carlito"/>
                        </a:rPr>
                        <a:t>TO </a:t>
                      </a:r>
                      <a:r>
                        <a:rPr sz="2000" dirty="0">
                          <a:solidFill>
                            <a:srgbClr val="1F3863"/>
                          </a:solidFill>
                          <a:latin typeface="Carlito"/>
                          <a:cs typeface="Carlito"/>
                        </a:rPr>
                        <a:t>6</a:t>
                      </a:r>
                      <a:r>
                        <a:rPr sz="2000" spc="-2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6"/>
                  </a:ext>
                </a:extLst>
              </a:tr>
              <a:tr h="312928">
                <a:tc>
                  <a:txBody>
                    <a:bodyPr/>
                    <a:lstStyle/>
                    <a:p>
                      <a:pPr marL="228600">
                        <a:lnSpc>
                          <a:spcPts val="2345"/>
                        </a:lnSpc>
                      </a:pPr>
                      <a:r>
                        <a:rPr sz="2000" dirty="0">
                          <a:solidFill>
                            <a:srgbClr val="1F3863"/>
                          </a:solidFill>
                          <a:latin typeface="Carlito"/>
                          <a:cs typeface="Carlito"/>
                        </a:rPr>
                        <a:t>3x3</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5"/>
                        </a:lnSpc>
                      </a:pPr>
                      <a:r>
                        <a:rPr sz="2000" dirty="0">
                          <a:solidFill>
                            <a:srgbClr val="1F3863"/>
                          </a:solidFill>
                          <a:latin typeface="Carlito"/>
                          <a:cs typeface="Carlito"/>
                        </a:rPr>
                        <a:t>75mm x</a:t>
                      </a:r>
                      <a:r>
                        <a:rPr sz="2000" spc="-45" dirty="0">
                          <a:solidFill>
                            <a:srgbClr val="1F3863"/>
                          </a:solidFill>
                          <a:latin typeface="Carlito"/>
                          <a:cs typeface="Carlito"/>
                        </a:rPr>
                        <a:t> </a:t>
                      </a:r>
                      <a:r>
                        <a:rPr sz="2000" dirty="0">
                          <a:solidFill>
                            <a:srgbClr val="1F3863"/>
                          </a:solidFill>
                          <a:latin typeface="Carlito"/>
                          <a:cs typeface="Carlito"/>
                        </a:rPr>
                        <a:t>75mm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5"/>
                        </a:lnSpc>
                      </a:pPr>
                      <a:r>
                        <a:rPr sz="2000" dirty="0">
                          <a:solidFill>
                            <a:srgbClr val="1F3863"/>
                          </a:solidFill>
                          <a:latin typeface="Carlito"/>
                          <a:cs typeface="Carlito"/>
                        </a:rPr>
                        <a:t>2 mm </a:t>
                      </a:r>
                      <a:r>
                        <a:rPr sz="2000" spc="-30" dirty="0">
                          <a:solidFill>
                            <a:srgbClr val="1F3863"/>
                          </a:solidFill>
                          <a:latin typeface="Carlito"/>
                          <a:cs typeface="Carlito"/>
                        </a:rPr>
                        <a:t>TO </a:t>
                      </a:r>
                      <a:r>
                        <a:rPr sz="2000" dirty="0">
                          <a:solidFill>
                            <a:srgbClr val="1F3863"/>
                          </a:solidFill>
                          <a:latin typeface="Carlito"/>
                          <a:cs typeface="Carlito"/>
                        </a:rPr>
                        <a:t>6</a:t>
                      </a:r>
                      <a:r>
                        <a:rPr sz="2000" spc="-2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7"/>
                  </a:ext>
                </a:extLst>
              </a:tr>
              <a:tr h="313055">
                <a:tc>
                  <a:txBody>
                    <a:bodyPr/>
                    <a:lstStyle/>
                    <a:p>
                      <a:pPr marL="228600">
                        <a:lnSpc>
                          <a:spcPts val="2345"/>
                        </a:lnSpc>
                      </a:pPr>
                      <a:r>
                        <a:rPr sz="2000" dirty="0">
                          <a:solidFill>
                            <a:srgbClr val="1F3863"/>
                          </a:solidFill>
                          <a:latin typeface="Carlito"/>
                          <a:cs typeface="Carlito"/>
                        </a:rPr>
                        <a:t>4x4</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5"/>
                        </a:lnSpc>
                      </a:pPr>
                      <a:r>
                        <a:rPr sz="2000" dirty="0">
                          <a:solidFill>
                            <a:srgbClr val="1F3863"/>
                          </a:solidFill>
                          <a:latin typeface="Carlito"/>
                          <a:cs typeface="Carlito"/>
                        </a:rPr>
                        <a:t>100mm x</a:t>
                      </a:r>
                      <a:r>
                        <a:rPr sz="2000" spc="-40" dirty="0">
                          <a:solidFill>
                            <a:srgbClr val="1F3863"/>
                          </a:solidFill>
                          <a:latin typeface="Carlito"/>
                          <a:cs typeface="Carlito"/>
                        </a:rPr>
                        <a:t> </a:t>
                      </a:r>
                      <a:r>
                        <a:rPr sz="2000" dirty="0">
                          <a:solidFill>
                            <a:srgbClr val="1F3863"/>
                          </a:solidFill>
                          <a:latin typeface="Carlito"/>
                          <a:cs typeface="Carlito"/>
                        </a:rPr>
                        <a:t>100mm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5"/>
                        </a:lnSpc>
                      </a:pPr>
                      <a:r>
                        <a:rPr sz="2000" dirty="0">
                          <a:solidFill>
                            <a:srgbClr val="1F3863"/>
                          </a:solidFill>
                          <a:latin typeface="Carlito"/>
                          <a:cs typeface="Carlito"/>
                        </a:rPr>
                        <a:t>2 mm </a:t>
                      </a:r>
                      <a:r>
                        <a:rPr sz="2000" spc="-30" dirty="0">
                          <a:solidFill>
                            <a:srgbClr val="1F3863"/>
                          </a:solidFill>
                          <a:latin typeface="Carlito"/>
                          <a:cs typeface="Carlito"/>
                        </a:rPr>
                        <a:t>TO </a:t>
                      </a:r>
                      <a:r>
                        <a:rPr sz="2000" dirty="0">
                          <a:solidFill>
                            <a:srgbClr val="1F3863"/>
                          </a:solidFill>
                          <a:latin typeface="Carlito"/>
                          <a:cs typeface="Carlito"/>
                        </a:rPr>
                        <a:t>6</a:t>
                      </a:r>
                      <a:r>
                        <a:rPr sz="2000" spc="-25" dirty="0">
                          <a:solidFill>
                            <a:srgbClr val="1F3863"/>
                          </a:solidFill>
                          <a:latin typeface="Carlito"/>
                          <a:cs typeface="Carlito"/>
                        </a:rPr>
                        <a:t> </a:t>
                      </a:r>
                      <a:r>
                        <a:rPr sz="2000" spc="-5"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8"/>
                  </a:ext>
                </a:extLst>
              </a:tr>
              <a:tr h="312927">
                <a:tc>
                  <a:txBody>
                    <a:bodyPr/>
                    <a:lstStyle/>
                    <a:p>
                      <a:pPr marL="228600">
                        <a:lnSpc>
                          <a:spcPts val="2345"/>
                        </a:lnSpc>
                      </a:pPr>
                      <a:r>
                        <a:rPr sz="2000" dirty="0">
                          <a:solidFill>
                            <a:srgbClr val="1F3863"/>
                          </a:solidFill>
                          <a:latin typeface="Carlito"/>
                          <a:cs typeface="Carlito"/>
                        </a:rPr>
                        <a:t>5x5</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5"/>
                        </a:lnSpc>
                      </a:pPr>
                      <a:r>
                        <a:rPr sz="2000" dirty="0">
                          <a:solidFill>
                            <a:srgbClr val="1F3863"/>
                          </a:solidFill>
                          <a:latin typeface="Carlito"/>
                          <a:cs typeface="Carlito"/>
                        </a:rPr>
                        <a:t>125mm x</a:t>
                      </a:r>
                      <a:r>
                        <a:rPr sz="2000" spc="-35" dirty="0">
                          <a:solidFill>
                            <a:srgbClr val="1F3863"/>
                          </a:solidFill>
                          <a:latin typeface="Carlito"/>
                          <a:cs typeface="Carlito"/>
                        </a:rPr>
                        <a:t> </a:t>
                      </a:r>
                      <a:r>
                        <a:rPr sz="2000" dirty="0">
                          <a:solidFill>
                            <a:srgbClr val="1F3863"/>
                          </a:solidFill>
                          <a:latin typeface="Carlito"/>
                          <a:cs typeface="Carlito"/>
                        </a:rPr>
                        <a:t>125mm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5"/>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 </a:t>
                      </a:r>
                      <a:r>
                        <a:rPr sz="2000" dirty="0">
                          <a:solidFill>
                            <a:srgbClr val="1F3863"/>
                          </a:solidFill>
                          <a:latin typeface="Carlito"/>
                          <a:cs typeface="Carlito"/>
                        </a:rPr>
                        <a:t>6</a:t>
                      </a:r>
                      <a:r>
                        <a:rPr sz="2000" spc="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09"/>
                  </a:ext>
                </a:extLst>
              </a:tr>
              <a:tr h="313055">
                <a:tc>
                  <a:txBody>
                    <a:bodyPr/>
                    <a:lstStyle/>
                    <a:p>
                      <a:pPr marL="228600">
                        <a:lnSpc>
                          <a:spcPts val="2345"/>
                        </a:lnSpc>
                      </a:pPr>
                      <a:r>
                        <a:rPr sz="2000" dirty="0">
                          <a:solidFill>
                            <a:srgbClr val="1F3863"/>
                          </a:solidFill>
                          <a:latin typeface="Carlito"/>
                          <a:cs typeface="Carlito"/>
                        </a:rPr>
                        <a:t>6x6</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5"/>
                        </a:lnSpc>
                      </a:pPr>
                      <a:r>
                        <a:rPr sz="2000" dirty="0">
                          <a:solidFill>
                            <a:srgbClr val="1F3863"/>
                          </a:solidFill>
                          <a:latin typeface="Carlito"/>
                          <a:cs typeface="Carlito"/>
                        </a:rPr>
                        <a:t>150mm x</a:t>
                      </a:r>
                      <a:r>
                        <a:rPr sz="2000" spc="-35" dirty="0">
                          <a:solidFill>
                            <a:srgbClr val="1F3863"/>
                          </a:solidFill>
                          <a:latin typeface="Carlito"/>
                          <a:cs typeface="Carlito"/>
                        </a:rPr>
                        <a:t> </a:t>
                      </a:r>
                      <a:r>
                        <a:rPr sz="2000" dirty="0">
                          <a:solidFill>
                            <a:srgbClr val="1F3863"/>
                          </a:solidFill>
                          <a:latin typeface="Carlito"/>
                          <a:cs typeface="Carlito"/>
                        </a:rPr>
                        <a:t>150mm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5"/>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 </a:t>
                      </a:r>
                      <a:r>
                        <a:rPr sz="2000" dirty="0">
                          <a:solidFill>
                            <a:srgbClr val="1F3863"/>
                          </a:solidFill>
                          <a:latin typeface="Carlito"/>
                          <a:cs typeface="Carlito"/>
                        </a:rPr>
                        <a:t>6</a:t>
                      </a:r>
                      <a:r>
                        <a:rPr sz="2000" spc="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10"/>
                  </a:ext>
                </a:extLst>
              </a:tr>
              <a:tr h="312915">
                <a:tc>
                  <a:txBody>
                    <a:bodyPr/>
                    <a:lstStyle/>
                    <a:p>
                      <a:pPr marL="228600">
                        <a:lnSpc>
                          <a:spcPts val="2345"/>
                        </a:lnSpc>
                      </a:pPr>
                      <a:r>
                        <a:rPr sz="2000" dirty="0">
                          <a:solidFill>
                            <a:srgbClr val="1F3863"/>
                          </a:solidFill>
                          <a:latin typeface="Carlito"/>
                          <a:cs typeface="Carlito"/>
                        </a:rPr>
                        <a:t>8x8</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45"/>
                        </a:lnSpc>
                      </a:pPr>
                      <a:r>
                        <a:rPr sz="2000" dirty="0">
                          <a:solidFill>
                            <a:srgbClr val="1F3863"/>
                          </a:solidFill>
                          <a:latin typeface="Carlito"/>
                          <a:cs typeface="Carlito"/>
                        </a:rPr>
                        <a:t>200mm x</a:t>
                      </a:r>
                      <a:r>
                        <a:rPr sz="2000" spc="-35" dirty="0">
                          <a:solidFill>
                            <a:srgbClr val="1F3863"/>
                          </a:solidFill>
                          <a:latin typeface="Carlito"/>
                          <a:cs typeface="Carlito"/>
                        </a:rPr>
                        <a:t> </a:t>
                      </a:r>
                      <a:r>
                        <a:rPr sz="2000" dirty="0">
                          <a:solidFill>
                            <a:srgbClr val="1F3863"/>
                          </a:solidFill>
                          <a:latin typeface="Carlito"/>
                          <a:cs typeface="Carlito"/>
                        </a:rPr>
                        <a:t>200mm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45"/>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 </a:t>
                      </a:r>
                      <a:r>
                        <a:rPr sz="2000" dirty="0">
                          <a:solidFill>
                            <a:srgbClr val="1F3863"/>
                          </a:solidFill>
                          <a:latin typeface="Carlito"/>
                          <a:cs typeface="Carlito"/>
                        </a:rPr>
                        <a:t>6</a:t>
                      </a:r>
                      <a:r>
                        <a:rPr sz="2000" spc="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11"/>
                  </a:ext>
                </a:extLst>
              </a:tr>
              <a:tr h="312978">
                <a:tc>
                  <a:txBody>
                    <a:bodyPr/>
                    <a:lstStyle/>
                    <a:p>
                      <a:pPr marL="228600">
                        <a:lnSpc>
                          <a:spcPts val="2350"/>
                        </a:lnSpc>
                      </a:pPr>
                      <a:r>
                        <a:rPr sz="2000" dirty="0">
                          <a:solidFill>
                            <a:srgbClr val="1F3863"/>
                          </a:solidFill>
                          <a:latin typeface="Carlito"/>
                          <a:cs typeface="Carlito"/>
                        </a:rPr>
                        <a:t>10x10</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a:lnSpc>
                          <a:spcPts val="2350"/>
                        </a:lnSpc>
                      </a:pPr>
                      <a:r>
                        <a:rPr sz="2000" dirty="0">
                          <a:solidFill>
                            <a:srgbClr val="1F3863"/>
                          </a:solidFill>
                          <a:latin typeface="Carlito"/>
                          <a:cs typeface="Carlito"/>
                        </a:rPr>
                        <a:t>250mm x</a:t>
                      </a:r>
                      <a:r>
                        <a:rPr sz="2000" spc="-35" dirty="0">
                          <a:solidFill>
                            <a:srgbClr val="1F3863"/>
                          </a:solidFill>
                          <a:latin typeface="Carlito"/>
                          <a:cs typeface="Carlito"/>
                        </a:rPr>
                        <a:t> </a:t>
                      </a:r>
                      <a:r>
                        <a:rPr sz="2000" dirty="0">
                          <a:solidFill>
                            <a:srgbClr val="1F3863"/>
                          </a:solidFill>
                          <a:latin typeface="Carlito"/>
                          <a:cs typeface="Carlito"/>
                        </a:rPr>
                        <a:t>250mm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tc>
                  <a:txBody>
                    <a:bodyPr/>
                    <a:lstStyle/>
                    <a:p>
                      <a:pPr marL="635">
                        <a:lnSpc>
                          <a:spcPts val="2350"/>
                        </a:lnSpc>
                      </a:pPr>
                      <a:r>
                        <a:rPr sz="2000" dirty="0">
                          <a:solidFill>
                            <a:srgbClr val="1F3863"/>
                          </a:solidFill>
                          <a:latin typeface="Carlito"/>
                          <a:cs typeface="Carlito"/>
                        </a:rPr>
                        <a:t>2 </a:t>
                      </a:r>
                      <a:r>
                        <a:rPr sz="2000" spc="-5" dirty="0">
                          <a:solidFill>
                            <a:srgbClr val="1F3863"/>
                          </a:solidFill>
                          <a:latin typeface="Carlito"/>
                          <a:cs typeface="Carlito"/>
                        </a:rPr>
                        <a:t>mm </a:t>
                      </a:r>
                      <a:r>
                        <a:rPr sz="2000" spc="-35" dirty="0">
                          <a:solidFill>
                            <a:srgbClr val="1F3863"/>
                          </a:solidFill>
                          <a:latin typeface="Carlito"/>
                          <a:cs typeface="Carlito"/>
                        </a:rPr>
                        <a:t>TO </a:t>
                      </a:r>
                      <a:r>
                        <a:rPr sz="2000" dirty="0">
                          <a:solidFill>
                            <a:srgbClr val="1F3863"/>
                          </a:solidFill>
                          <a:latin typeface="Carlito"/>
                          <a:cs typeface="Carlito"/>
                        </a:rPr>
                        <a:t>6</a:t>
                      </a:r>
                      <a:r>
                        <a:rPr sz="2000" spc="5" dirty="0">
                          <a:solidFill>
                            <a:srgbClr val="1F3863"/>
                          </a:solidFill>
                          <a:latin typeface="Carlito"/>
                          <a:cs typeface="Carlito"/>
                        </a:rPr>
                        <a:t> </a:t>
                      </a:r>
                      <a:r>
                        <a:rPr sz="2000" dirty="0">
                          <a:solidFill>
                            <a:srgbClr val="1F3863"/>
                          </a:solidFill>
                          <a:latin typeface="Carlito"/>
                          <a:cs typeface="Carlito"/>
                        </a:rPr>
                        <a:t>mm</a:t>
                      </a:r>
                      <a:endParaRPr sz="20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00"/>
                    </a:solidFill>
                  </a:tcPr>
                </a:tc>
                <a:extLst>
                  <a:ext uri="{0D108BD9-81ED-4DB2-BD59-A6C34878D82A}">
                    <a16:rowId xmlns:a16="http://schemas.microsoft.com/office/drawing/2014/main" val="10012"/>
                  </a:ext>
                </a:extLst>
              </a:tr>
            </a:tbl>
          </a:graphicData>
        </a:graphic>
      </p:graphicFrame>
      <p:grpSp>
        <p:nvGrpSpPr>
          <p:cNvPr id="7" name="object 7"/>
          <p:cNvGrpSpPr/>
          <p:nvPr/>
        </p:nvGrpSpPr>
        <p:grpSpPr>
          <a:xfrm>
            <a:off x="8287511" y="2916935"/>
            <a:ext cx="3621404" cy="2959735"/>
            <a:chOff x="8287511" y="2916935"/>
            <a:chExt cx="3621404" cy="2959735"/>
          </a:xfrm>
        </p:grpSpPr>
        <p:sp>
          <p:nvSpPr>
            <p:cNvPr id="8" name="object 8"/>
            <p:cNvSpPr/>
            <p:nvPr/>
          </p:nvSpPr>
          <p:spPr>
            <a:xfrm>
              <a:off x="8363711" y="2993135"/>
              <a:ext cx="3468624" cy="280720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325611" y="2955035"/>
              <a:ext cx="3545204" cy="2883535"/>
            </a:xfrm>
            <a:custGeom>
              <a:avLst/>
              <a:gdLst/>
              <a:ahLst/>
              <a:cxnLst/>
              <a:rect l="l" t="t" r="r" b="b"/>
              <a:pathLst>
                <a:path w="3545204" h="2883535">
                  <a:moveTo>
                    <a:pt x="0" y="2883408"/>
                  </a:moveTo>
                  <a:lnTo>
                    <a:pt x="3544824" y="2883408"/>
                  </a:lnTo>
                  <a:lnTo>
                    <a:pt x="3544824" y="0"/>
                  </a:lnTo>
                  <a:lnTo>
                    <a:pt x="0" y="0"/>
                  </a:lnTo>
                  <a:lnTo>
                    <a:pt x="0" y="2883408"/>
                  </a:lnTo>
                  <a:close/>
                </a:path>
              </a:pathLst>
            </a:custGeom>
            <a:ln w="76200">
              <a:solidFill>
                <a:srgbClr val="7E7E7E"/>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274807" y="146304"/>
              <a:ext cx="1714500" cy="108966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78739" y="634365"/>
            <a:ext cx="11588115" cy="2233930"/>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800" b="1" spc="-200" dirty="0">
                <a:latin typeface="Arial"/>
                <a:cs typeface="Arial"/>
              </a:rPr>
              <a:t>MAJOR</a:t>
            </a:r>
            <a:r>
              <a:rPr sz="2800" b="1" spc="-100" dirty="0">
                <a:latin typeface="Arial"/>
                <a:cs typeface="Arial"/>
              </a:rPr>
              <a:t> </a:t>
            </a:r>
            <a:r>
              <a:rPr sz="2800" b="1" spc="-150" dirty="0">
                <a:latin typeface="Arial"/>
                <a:cs typeface="Arial"/>
              </a:rPr>
              <a:t>APPLICATIONS</a:t>
            </a:r>
            <a:endParaRPr sz="2800">
              <a:latin typeface="Arial"/>
              <a:cs typeface="Arial"/>
            </a:endParaRPr>
          </a:p>
          <a:p>
            <a:pPr>
              <a:lnSpc>
                <a:spcPct val="100000"/>
              </a:lnSpc>
              <a:spcBef>
                <a:spcPts val="5"/>
              </a:spcBef>
            </a:pPr>
            <a:endParaRPr sz="4350">
              <a:latin typeface="Arial"/>
              <a:cs typeface="Arial"/>
            </a:endParaRPr>
          </a:p>
          <a:p>
            <a:pPr marL="12700" marR="5080" indent="1214755" algn="just">
              <a:lnSpc>
                <a:spcPts val="3020"/>
              </a:lnSpc>
            </a:pPr>
            <a:r>
              <a:rPr sz="2800" spc="-5" dirty="0">
                <a:solidFill>
                  <a:srgbClr val="1F4E79"/>
                </a:solidFill>
                <a:latin typeface="Carlito"/>
                <a:cs typeface="Carlito"/>
              </a:rPr>
              <a:t>It </a:t>
            </a:r>
            <a:r>
              <a:rPr sz="2800" spc="-10" dirty="0">
                <a:solidFill>
                  <a:srgbClr val="1F4E79"/>
                </a:solidFill>
                <a:latin typeface="Carlito"/>
                <a:cs typeface="Carlito"/>
              </a:rPr>
              <a:t>is </a:t>
            </a:r>
            <a:r>
              <a:rPr sz="2800" spc="-5" dirty="0">
                <a:solidFill>
                  <a:srgbClr val="1F4E79"/>
                </a:solidFill>
                <a:latin typeface="Carlito"/>
                <a:cs typeface="Carlito"/>
              </a:rPr>
              <a:t>widely </a:t>
            </a:r>
            <a:r>
              <a:rPr sz="2800" spc="-10" dirty="0">
                <a:solidFill>
                  <a:srgbClr val="1F4E79"/>
                </a:solidFill>
                <a:latin typeface="Carlito"/>
                <a:cs typeface="Carlito"/>
              </a:rPr>
              <a:t>used </a:t>
            </a:r>
            <a:r>
              <a:rPr sz="2800" spc="-5" dirty="0">
                <a:solidFill>
                  <a:srgbClr val="1F4E79"/>
                </a:solidFill>
                <a:latin typeface="Carlito"/>
                <a:cs typeface="Carlito"/>
              </a:rPr>
              <a:t>in </a:t>
            </a:r>
            <a:r>
              <a:rPr sz="2800" spc="-10" dirty="0">
                <a:solidFill>
                  <a:srgbClr val="1F4E79"/>
                </a:solidFill>
                <a:latin typeface="Carlito"/>
                <a:cs typeface="Carlito"/>
              </a:rPr>
              <a:t>Agricultural, Industrial, </a:t>
            </a:r>
            <a:r>
              <a:rPr sz="2800" spc="-25" dirty="0">
                <a:solidFill>
                  <a:srgbClr val="1F4E79"/>
                </a:solidFill>
                <a:latin typeface="Carlito"/>
                <a:cs typeface="Carlito"/>
              </a:rPr>
              <a:t>Transportation, </a:t>
            </a:r>
            <a:r>
              <a:rPr sz="2800" spc="-10" dirty="0">
                <a:solidFill>
                  <a:srgbClr val="1F4E79"/>
                </a:solidFill>
                <a:latin typeface="Carlito"/>
                <a:cs typeface="Carlito"/>
              </a:rPr>
              <a:t>Horticultural,  </a:t>
            </a:r>
            <a:r>
              <a:rPr sz="2800" spc="-25" dirty="0">
                <a:solidFill>
                  <a:srgbClr val="1F4E79"/>
                </a:solidFill>
                <a:latin typeface="Carlito"/>
                <a:cs typeface="Carlito"/>
              </a:rPr>
              <a:t>Runway </a:t>
            </a:r>
            <a:r>
              <a:rPr sz="2800" spc="-10" dirty="0">
                <a:solidFill>
                  <a:srgbClr val="1F4E79"/>
                </a:solidFill>
                <a:latin typeface="Carlito"/>
                <a:cs typeface="Carlito"/>
              </a:rPr>
              <a:t>Enclosures, </a:t>
            </a:r>
            <a:r>
              <a:rPr sz="2800" spc="-15" dirty="0">
                <a:solidFill>
                  <a:srgbClr val="1F4E79"/>
                </a:solidFill>
                <a:latin typeface="Carlito"/>
                <a:cs typeface="Carlito"/>
              </a:rPr>
              <a:t>Draining </a:t>
            </a:r>
            <a:r>
              <a:rPr sz="2800" dirty="0">
                <a:solidFill>
                  <a:srgbClr val="1F4E79"/>
                </a:solidFill>
                <a:latin typeface="Carlito"/>
                <a:cs typeface="Carlito"/>
              </a:rPr>
              <a:t>Rack, </a:t>
            </a:r>
            <a:r>
              <a:rPr sz="2800" spc="-10" dirty="0">
                <a:solidFill>
                  <a:srgbClr val="1F4E79"/>
                </a:solidFill>
                <a:latin typeface="Carlito"/>
                <a:cs typeface="Carlito"/>
              </a:rPr>
              <a:t>Fencing </a:t>
            </a:r>
            <a:r>
              <a:rPr sz="2800" spc="-5" dirty="0">
                <a:solidFill>
                  <a:srgbClr val="1F4E79"/>
                </a:solidFill>
                <a:latin typeface="Carlito"/>
                <a:cs typeface="Carlito"/>
              </a:rPr>
              <a:t>and </a:t>
            </a:r>
            <a:r>
              <a:rPr sz="2800" spc="-15" dirty="0">
                <a:solidFill>
                  <a:srgbClr val="1F4E79"/>
                </a:solidFill>
                <a:latin typeface="Carlito"/>
                <a:cs typeface="Carlito"/>
              </a:rPr>
              <a:t>Food Procuring Sectors. </a:t>
            </a:r>
            <a:r>
              <a:rPr sz="2800" spc="-5" dirty="0">
                <a:solidFill>
                  <a:srgbClr val="1F4E79"/>
                </a:solidFill>
                <a:latin typeface="Carlito"/>
                <a:cs typeface="Carlito"/>
              </a:rPr>
              <a:t>It </a:t>
            </a:r>
            <a:r>
              <a:rPr sz="2800" spc="-10" dirty="0">
                <a:solidFill>
                  <a:srgbClr val="1F4E79"/>
                </a:solidFill>
                <a:latin typeface="Carlito"/>
                <a:cs typeface="Carlito"/>
              </a:rPr>
              <a:t>is </a:t>
            </a:r>
            <a:r>
              <a:rPr sz="2800" spc="-5" dirty="0">
                <a:solidFill>
                  <a:srgbClr val="1F4E79"/>
                </a:solidFill>
                <a:latin typeface="Carlito"/>
                <a:cs typeface="Carlito"/>
              </a:rPr>
              <a:t>also  </a:t>
            </a:r>
            <a:r>
              <a:rPr sz="2800" spc="-10" dirty="0">
                <a:solidFill>
                  <a:srgbClr val="1F4E79"/>
                </a:solidFill>
                <a:latin typeface="Carlito"/>
                <a:cs typeface="Carlito"/>
              </a:rPr>
              <a:t>used </a:t>
            </a:r>
            <a:r>
              <a:rPr sz="2800" spc="-5" dirty="0">
                <a:solidFill>
                  <a:srgbClr val="1F4E79"/>
                </a:solidFill>
                <a:latin typeface="Carlito"/>
                <a:cs typeface="Carlito"/>
              </a:rPr>
              <a:t>in </a:t>
            </a:r>
            <a:r>
              <a:rPr sz="2800" spc="-10" dirty="0">
                <a:solidFill>
                  <a:srgbClr val="1F4E79"/>
                </a:solidFill>
                <a:latin typeface="Carlito"/>
                <a:cs typeface="Carlito"/>
              </a:rPr>
              <a:t>Mines, </a:t>
            </a:r>
            <a:r>
              <a:rPr sz="2800" spc="-15" dirty="0">
                <a:solidFill>
                  <a:srgbClr val="1F4E79"/>
                </a:solidFill>
                <a:latin typeface="Carlito"/>
                <a:cs typeface="Carlito"/>
              </a:rPr>
              <a:t>Concrete, </a:t>
            </a:r>
            <a:r>
              <a:rPr sz="2800" spc="-10" dirty="0">
                <a:solidFill>
                  <a:srgbClr val="1F4E79"/>
                </a:solidFill>
                <a:latin typeface="Carlito"/>
                <a:cs typeface="Carlito"/>
              </a:rPr>
              <a:t>Gardening, </a:t>
            </a:r>
            <a:r>
              <a:rPr sz="2800" spc="-5" dirty="0">
                <a:solidFill>
                  <a:srgbClr val="1F4E79"/>
                </a:solidFill>
                <a:latin typeface="Carlito"/>
                <a:cs typeface="Carlito"/>
              </a:rPr>
              <a:t>Machine </a:t>
            </a:r>
            <a:r>
              <a:rPr sz="2800" spc="-15" dirty="0">
                <a:solidFill>
                  <a:srgbClr val="1F4E79"/>
                </a:solidFill>
                <a:latin typeface="Carlito"/>
                <a:cs typeface="Carlito"/>
              </a:rPr>
              <a:t>Protection </a:t>
            </a:r>
            <a:r>
              <a:rPr sz="2800" spc="-5" dirty="0">
                <a:solidFill>
                  <a:srgbClr val="1F4E79"/>
                </a:solidFill>
                <a:latin typeface="Carlito"/>
                <a:cs typeface="Carlito"/>
              </a:rPr>
              <a:t>and </a:t>
            </a:r>
            <a:r>
              <a:rPr sz="2800" spc="-10" dirty="0">
                <a:solidFill>
                  <a:srgbClr val="1F4E79"/>
                </a:solidFill>
                <a:latin typeface="Carlito"/>
                <a:cs typeface="Carlito"/>
              </a:rPr>
              <a:t>other</a:t>
            </a:r>
            <a:r>
              <a:rPr sz="2800" spc="310" dirty="0">
                <a:solidFill>
                  <a:srgbClr val="1F4E79"/>
                </a:solidFill>
                <a:latin typeface="Carlito"/>
                <a:cs typeface="Carlito"/>
              </a:rPr>
              <a:t> </a:t>
            </a:r>
            <a:r>
              <a:rPr sz="2800" spc="-15" dirty="0">
                <a:solidFill>
                  <a:srgbClr val="1F4E79"/>
                </a:solidFill>
                <a:latin typeface="Carlito"/>
                <a:cs typeface="Carlito"/>
              </a:rPr>
              <a:t>Decorations.</a:t>
            </a:r>
            <a:endParaRPr sz="2800">
              <a:latin typeface="Carlito"/>
              <a:cs typeface="Carlito"/>
            </a:endParaRPr>
          </a:p>
        </p:txBody>
      </p:sp>
      <p:grpSp>
        <p:nvGrpSpPr>
          <p:cNvPr id="6" name="object 6"/>
          <p:cNvGrpSpPr/>
          <p:nvPr/>
        </p:nvGrpSpPr>
        <p:grpSpPr>
          <a:xfrm>
            <a:off x="804672" y="3186683"/>
            <a:ext cx="10398760" cy="3671570"/>
            <a:chOff x="804672" y="3186683"/>
            <a:chExt cx="10398760" cy="3671570"/>
          </a:xfrm>
        </p:grpSpPr>
        <p:sp>
          <p:nvSpPr>
            <p:cNvPr id="7" name="object 7"/>
            <p:cNvSpPr/>
            <p:nvPr/>
          </p:nvSpPr>
          <p:spPr>
            <a:xfrm>
              <a:off x="804672" y="5817106"/>
              <a:ext cx="3401567" cy="104089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51916" y="3232403"/>
              <a:ext cx="3307079" cy="250545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32866" y="3213353"/>
              <a:ext cx="3345179" cy="2543810"/>
            </a:xfrm>
            <a:custGeom>
              <a:avLst/>
              <a:gdLst/>
              <a:ahLst/>
              <a:cxnLst/>
              <a:rect l="l" t="t" r="r" b="b"/>
              <a:pathLst>
                <a:path w="3345179" h="2543810">
                  <a:moveTo>
                    <a:pt x="0" y="2543556"/>
                  </a:moveTo>
                  <a:lnTo>
                    <a:pt x="3345179" y="2543556"/>
                  </a:lnTo>
                  <a:lnTo>
                    <a:pt x="3345179" y="0"/>
                  </a:lnTo>
                  <a:lnTo>
                    <a:pt x="0" y="0"/>
                  </a:lnTo>
                  <a:lnTo>
                    <a:pt x="0" y="2543556"/>
                  </a:lnTo>
                  <a:close/>
                </a:path>
              </a:pathLst>
            </a:custGeom>
            <a:ln w="38100">
              <a:solidFill>
                <a:srgbClr val="FFFF00"/>
              </a:solidFill>
            </a:ln>
          </p:spPr>
          <p:txBody>
            <a:bodyPr wrap="square" lIns="0" tIns="0" rIns="0" bIns="0" rtlCol="0"/>
            <a:lstStyle/>
            <a:p>
              <a:endParaRPr/>
            </a:p>
          </p:txBody>
        </p:sp>
        <p:sp>
          <p:nvSpPr>
            <p:cNvPr id="10" name="object 10"/>
            <p:cNvSpPr/>
            <p:nvPr/>
          </p:nvSpPr>
          <p:spPr>
            <a:xfrm>
              <a:off x="4306824" y="5817106"/>
              <a:ext cx="3436620" cy="104089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354068" y="3232403"/>
              <a:ext cx="3342132" cy="250545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335018" y="3213353"/>
              <a:ext cx="3380740" cy="2543810"/>
            </a:xfrm>
            <a:custGeom>
              <a:avLst/>
              <a:gdLst/>
              <a:ahLst/>
              <a:cxnLst/>
              <a:rect l="l" t="t" r="r" b="b"/>
              <a:pathLst>
                <a:path w="3380740" h="2543810">
                  <a:moveTo>
                    <a:pt x="0" y="2543556"/>
                  </a:moveTo>
                  <a:lnTo>
                    <a:pt x="3380232" y="2543556"/>
                  </a:lnTo>
                  <a:lnTo>
                    <a:pt x="3380232" y="0"/>
                  </a:lnTo>
                  <a:lnTo>
                    <a:pt x="0" y="0"/>
                  </a:lnTo>
                  <a:lnTo>
                    <a:pt x="0" y="2543556"/>
                  </a:lnTo>
                  <a:close/>
                </a:path>
              </a:pathLst>
            </a:custGeom>
            <a:ln w="38100">
              <a:solidFill>
                <a:srgbClr val="FFFF00"/>
              </a:solidFill>
            </a:ln>
          </p:spPr>
          <p:txBody>
            <a:bodyPr wrap="square" lIns="0" tIns="0" rIns="0" bIns="0" rtlCol="0"/>
            <a:lstStyle/>
            <a:p>
              <a:endParaRPr/>
            </a:p>
          </p:txBody>
        </p:sp>
        <p:sp>
          <p:nvSpPr>
            <p:cNvPr id="13" name="object 13"/>
            <p:cNvSpPr/>
            <p:nvPr/>
          </p:nvSpPr>
          <p:spPr>
            <a:xfrm>
              <a:off x="7947660" y="5800343"/>
              <a:ext cx="3255263" cy="105765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014715" y="3244595"/>
              <a:ext cx="3121152" cy="2456688"/>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7985760" y="3215639"/>
              <a:ext cx="3179445" cy="2514600"/>
            </a:xfrm>
            <a:custGeom>
              <a:avLst/>
              <a:gdLst/>
              <a:ahLst/>
              <a:cxnLst/>
              <a:rect l="l" t="t" r="r" b="b"/>
              <a:pathLst>
                <a:path w="3179445" h="2514600">
                  <a:moveTo>
                    <a:pt x="0" y="2514600"/>
                  </a:moveTo>
                  <a:lnTo>
                    <a:pt x="3179063" y="2514600"/>
                  </a:lnTo>
                  <a:lnTo>
                    <a:pt x="3179063" y="0"/>
                  </a:lnTo>
                  <a:lnTo>
                    <a:pt x="0" y="0"/>
                  </a:lnTo>
                  <a:lnTo>
                    <a:pt x="0" y="2514600"/>
                  </a:lnTo>
                  <a:close/>
                </a:path>
              </a:pathLst>
            </a:custGeom>
            <a:ln w="57911">
              <a:solidFill>
                <a:srgbClr val="FFFF00"/>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4807" y="146304"/>
            <a:ext cx="1714500" cy="10896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7365" y="130556"/>
            <a:ext cx="2961005" cy="696595"/>
          </a:xfrm>
          <a:prstGeom prst="rect">
            <a:avLst/>
          </a:prstGeom>
        </p:spPr>
        <p:txBody>
          <a:bodyPr vert="horz" wrap="square" lIns="0" tIns="12700" rIns="0" bIns="0" rtlCol="0">
            <a:spAutoFit/>
          </a:bodyPr>
          <a:lstStyle/>
          <a:p>
            <a:pPr marL="12700">
              <a:lnSpc>
                <a:spcPct val="100000"/>
              </a:lnSpc>
              <a:spcBef>
                <a:spcPts val="100"/>
              </a:spcBef>
            </a:pPr>
            <a:r>
              <a:rPr spc="-215" dirty="0"/>
              <a:t>CHAIN </a:t>
            </a:r>
            <a:r>
              <a:rPr spc="-105" dirty="0"/>
              <a:t>LINK</a:t>
            </a:r>
          </a:p>
        </p:txBody>
      </p:sp>
      <p:grpSp>
        <p:nvGrpSpPr>
          <p:cNvPr id="4" name="object 4"/>
          <p:cNvGrpSpPr/>
          <p:nvPr/>
        </p:nvGrpSpPr>
        <p:grpSpPr>
          <a:xfrm>
            <a:off x="817168" y="1004316"/>
            <a:ext cx="9881870" cy="5854065"/>
            <a:chOff x="817168" y="1004316"/>
            <a:chExt cx="9881870" cy="5854065"/>
          </a:xfrm>
        </p:grpSpPr>
        <p:sp>
          <p:nvSpPr>
            <p:cNvPr id="5" name="object 5"/>
            <p:cNvSpPr/>
            <p:nvPr/>
          </p:nvSpPr>
          <p:spPr>
            <a:xfrm>
              <a:off x="2526791" y="3393948"/>
              <a:ext cx="3220211" cy="322021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99359" y="3366516"/>
              <a:ext cx="3275329" cy="3275329"/>
            </a:xfrm>
            <a:custGeom>
              <a:avLst/>
              <a:gdLst/>
              <a:ahLst/>
              <a:cxnLst/>
              <a:rect l="l" t="t" r="r" b="b"/>
              <a:pathLst>
                <a:path w="3275329" h="3275329">
                  <a:moveTo>
                    <a:pt x="0" y="3275076"/>
                  </a:moveTo>
                  <a:lnTo>
                    <a:pt x="3275076" y="3275076"/>
                  </a:lnTo>
                  <a:lnTo>
                    <a:pt x="3275076" y="0"/>
                  </a:lnTo>
                  <a:lnTo>
                    <a:pt x="0" y="0"/>
                  </a:lnTo>
                  <a:lnTo>
                    <a:pt x="0" y="3275076"/>
                  </a:lnTo>
                  <a:close/>
                </a:path>
              </a:pathLst>
            </a:custGeom>
            <a:ln w="57912">
              <a:solidFill>
                <a:srgbClr val="000000"/>
              </a:solidFill>
            </a:ln>
          </p:spPr>
          <p:txBody>
            <a:bodyPr wrap="square" lIns="0" tIns="0" rIns="0" bIns="0" rtlCol="0"/>
            <a:lstStyle/>
            <a:p>
              <a:endParaRPr/>
            </a:p>
          </p:txBody>
        </p:sp>
        <p:sp>
          <p:nvSpPr>
            <p:cNvPr id="7" name="object 7"/>
            <p:cNvSpPr/>
            <p:nvPr/>
          </p:nvSpPr>
          <p:spPr>
            <a:xfrm>
              <a:off x="5890259" y="3002280"/>
              <a:ext cx="4808220" cy="3855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158483" y="3270504"/>
              <a:ext cx="4271771" cy="334213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139433" y="3251454"/>
              <a:ext cx="4310380" cy="3380740"/>
            </a:xfrm>
            <a:custGeom>
              <a:avLst/>
              <a:gdLst/>
              <a:ahLst/>
              <a:cxnLst/>
              <a:rect l="l" t="t" r="r" b="b"/>
              <a:pathLst>
                <a:path w="4310380" h="3380740">
                  <a:moveTo>
                    <a:pt x="0" y="3380232"/>
                  </a:moveTo>
                  <a:lnTo>
                    <a:pt x="4309871" y="3380232"/>
                  </a:lnTo>
                  <a:lnTo>
                    <a:pt x="4309871" y="0"/>
                  </a:lnTo>
                  <a:lnTo>
                    <a:pt x="0" y="0"/>
                  </a:lnTo>
                  <a:lnTo>
                    <a:pt x="0" y="3380232"/>
                  </a:lnTo>
                  <a:close/>
                </a:path>
              </a:pathLst>
            </a:custGeom>
            <a:ln w="38100">
              <a:solidFill>
                <a:srgbClr val="FFD966"/>
              </a:solidFill>
            </a:ln>
          </p:spPr>
          <p:txBody>
            <a:bodyPr wrap="square" lIns="0" tIns="0" rIns="0" bIns="0" rtlCol="0"/>
            <a:lstStyle/>
            <a:p>
              <a:endParaRPr/>
            </a:p>
          </p:txBody>
        </p:sp>
        <p:sp>
          <p:nvSpPr>
            <p:cNvPr id="10" name="object 10"/>
            <p:cNvSpPr/>
            <p:nvPr/>
          </p:nvSpPr>
          <p:spPr>
            <a:xfrm>
              <a:off x="817168" y="1004316"/>
              <a:ext cx="393192" cy="38252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99108" y="1004316"/>
              <a:ext cx="974750" cy="38252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911350" y="1004316"/>
              <a:ext cx="204825" cy="38252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013838" y="1004316"/>
              <a:ext cx="863193" cy="382524"/>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733166" y="1004316"/>
              <a:ext cx="341375" cy="382524"/>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2903855" y="1004316"/>
              <a:ext cx="819149" cy="382524"/>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3646043" y="1004316"/>
              <a:ext cx="2134489" cy="38252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5638164" y="1004316"/>
              <a:ext cx="4561713" cy="38252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817168" y="1333500"/>
              <a:ext cx="402336" cy="38252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1170736" y="1333500"/>
              <a:ext cx="1055585" cy="382524"/>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2137283" y="1333500"/>
              <a:ext cx="872337" cy="382524"/>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2948050" y="1333500"/>
              <a:ext cx="2007616" cy="382524"/>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4812157" y="1333500"/>
              <a:ext cx="2303780" cy="382524"/>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7057389" y="1333500"/>
              <a:ext cx="747979" cy="382524"/>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7766050" y="1333500"/>
              <a:ext cx="864107" cy="382524"/>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817168" y="1662684"/>
              <a:ext cx="678688" cy="382524"/>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1413002" y="1662684"/>
              <a:ext cx="865390" cy="382524"/>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2221102" y="1662684"/>
              <a:ext cx="4638929" cy="382524"/>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6731253" y="1662684"/>
              <a:ext cx="564896" cy="382524"/>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7154926" y="1662684"/>
              <a:ext cx="188975" cy="382524"/>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7249414" y="1662684"/>
              <a:ext cx="725804" cy="382524"/>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7830057" y="1662684"/>
              <a:ext cx="2197607" cy="382524"/>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817168" y="1991563"/>
              <a:ext cx="1522857" cy="382828"/>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2170811" y="1991563"/>
              <a:ext cx="7041133" cy="382828"/>
            </a:xfrm>
            <a:prstGeom prst="rect">
              <a:avLst/>
            </a:prstGeom>
            <a:blipFill>
              <a:blip r:embed="rId29" cstate="print"/>
              <a:stretch>
                <a:fillRect/>
              </a:stretch>
            </a:blipFill>
          </p:spPr>
          <p:txBody>
            <a:bodyPr wrap="square" lIns="0" tIns="0" rIns="0" bIns="0" rtlCol="0"/>
            <a:lstStyle/>
            <a:p>
              <a:endParaRPr/>
            </a:p>
          </p:txBody>
        </p:sp>
        <p:sp>
          <p:nvSpPr>
            <p:cNvPr id="34" name="object 34"/>
            <p:cNvSpPr/>
            <p:nvPr/>
          </p:nvSpPr>
          <p:spPr>
            <a:xfrm>
              <a:off x="817168" y="2321305"/>
              <a:ext cx="1601724" cy="382524"/>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2240915" y="2321305"/>
              <a:ext cx="7781035" cy="382524"/>
            </a:xfrm>
            <a:prstGeom prst="rect">
              <a:avLst/>
            </a:prstGeom>
            <a:blipFill>
              <a:blip r:embed="rId31" cstate="print"/>
              <a:stretch>
                <a:fillRect/>
              </a:stretch>
            </a:blipFill>
          </p:spPr>
          <p:txBody>
            <a:bodyPr wrap="square" lIns="0" tIns="0" rIns="0" bIns="0" rtlCol="0"/>
            <a:lstStyle/>
            <a:p>
              <a:endParaRPr/>
            </a:p>
          </p:txBody>
        </p:sp>
        <p:sp>
          <p:nvSpPr>
            <p:cNvPr id="36" name="object 36"/>
            <p:cNvSpPr/>
            <p:nvPr/>
          </p:nvSpPr>
          <p:spPr>
            <a:xfrm>
              <a:off x="817168" y="2650489"/>
              <a:ext cx="1943481" cy="382524"/>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2716403" y="2650489"/>
              <a:ext cx="1342898" cy="382524"/>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3978275" y="2650489"/>
              <a:ext cx="4640580" cy="382524"/>
            </a:xfrm>
            <a:prstGeom prst="rect">
              <a:avLst/>
            </a:prstGeom>
            <a:blipFill>
              <a:blip r:embed="rId34" cstate="print"/>
              <a:stretch>
                <a:fillRect/>
              </a:stretch>
            </a:blip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771646" y="0"/>
            <a:ext cx="4797425" cy="574040"/>
          </a:xfrm>
          <a:prstGeom prst="rect">
            <a:avLst/>
          </a:prstGeom>
        </p:spPr>
        <p:txBody>
          <a:bodyPr vert="horz" wrap="square" lIns="0" tIns="12700" rIns="0" bIns="0" rtlCol="0">
            <a:spAutoFit/>
          </a:bodyPr>
          <a:lstStyle/>
          <a:p>
            <a:pPr marL="12700">
              <a:lnSpc>
                <a:spcPct val="100000"/>
              </a:lnSpc>
              <a:spcBef>
                <a:spcPts val="100"/>
              </a:spcBef>
            </a:pPr>
            <a:r>
              <a:rPr sz="3600" u="heavy" spc="-180" dirty="0">
                <a:uFill>
                  <a:solidFill>
                    <a:srgbClr val="000000"/>
                  </a:solidFill>
                </a:uFill>
              </a:rPr>
              <a:t>MAJOR</a:t>
            </a:r>
            <a:r>
              <a:rPr sz="3600" u="heavy" spc="345" dirty="0">
                <a:uFill>
                  <a:solidFill>
                    <a:srgbClr val="000000"/>
                  </a:solidFill>
                </a:uFill>
              </a:rPr>
              <a:t> </a:t>
            </a:r>
            <a:r>
              <a:rPr sz="3600" u="heavy" spc="-150" dirty="0">
                <a:uFill>
                  <a:solidFill>
                    <a:srgbClr val="000000"/>
                  </a:solidFill>
                </a:uFill>
              </a:rPr>
              <a:t>APPLICATIONS</a:t>
            </a:r>
            <a:endParaRPr sz="3600"/>
          </a:p>
        </p:txBody>
      </p:sp>
      <p:sp>
        <p:nvSpPr>
          <p:cNvPr id="4" name="object 4"/>
          <p:cNvSpPr txBox="1"/>
          <p:nvPr/>
        </p:nvSpPr>
        <p:spPr>
          <a:xfrm>
            <a:off x="678586" y="572211"/>
            <a:ext cx="10812780" cy="3075940"/>
          </a:xfrm>
          <a:prstGeom prst="rect">
            <a:avLst/>
          </a:prstGeom>
        </p:spPr>
        <p:txBody>
          <a:bodyPr vert="horz" wrap="square" lIns="0" tIns="83185" rIns="0" bIns="0" rtlCol="0">
            <a:spAutoFit/>
          </a:bodyPr>
          <a:lstStyle/>
          <a:p>
            <a:pPr marL="12700" marR="5080" algn="ctr">
              <a:lnSpc>
                <a:spcPts val="2310"/>
              </a:lnSpc>
              <a:spcBef>
                <a:spcPts val="655"/>
              </a:spcBef>
            </a:pPr>
            <a:r>
              <a:rPr sz="2400" spc="-10" dirty="0">
                <a:solidFill>
                  <a:srgbClr val="767070"/>
                </a:solidFill>
                <a:latin typeface="Carlito"/>
                <a:cs typeface="Carlito"/>
              </a:rPr>
              <a:t>Installing </a:t>
            </a:r>
            <a:r>
              <a:rPr sz="2400" dirty="0">
                <a:solidFill>
                  <a:srgbClr val="767070"/>
                </a:solidFill>
                <a:latin typeface="Carlito"/>
                <a:cs typeface="Carlito"/>
              </a:rPr>
              <a:t>a chain link </a:t>
            </a:r>
            <a:r>
              <a:rPr sz="2400" spc="-15" dirty="0">
                <a:solidFill>
                  <a:srgbClr val="767070"/>
                </a:solidFill>
                <a:latin typeface="Carlito"/>
                <a:cs typeface="Carlito"/>
              </a:rPr>
              <a:t>fence </a:t>
            </a:r>
            <a:r>
              <a:rPr sz="2400" dirty="0">
                <a:solidFill>
                  <a:srgbClr val="767070"/>
                </a:solidFill>
                <a:latin typeface="Carlito"/>
                <a:cs typeface="Carlito"/>
              </a:rPr>
              <a:t>is a </a:t>
            </a:r>
            <a:r>
              <a:rPr sz="2400" spc="-5" dirty="0">
                <a:solidFill>
                  <a:srgbClr val="767070"/>
                </a:solidFill>
                <a:latin typeface="Carlito"/>
                <a:cs typeface="Carlito"/>
              </a:rPr>
              <a:t>popular choice </a:t>
            </a:r>
            <a:r>
              <a:rPr sz="2400" spc="-20" dirty="0">
                <a:solidFill>
                  <a:srgbClr val="767070"/>
                </a:solidFill>
                <a:latin typeface="Carlito"/>
                <a:cs typeface="Carlito"/>
              </a:rPr>
              <a:t>for </a:t>
            </a:r>
            <a:r>
              <a:rPr sz="2400" spc="-5" dirty="0">
                <a:solidFill>
                  <a:srgbClr val="767070"/>
                </a:solidFill>
                <a:latin typeface="Carlito"/>
                <a:cs typeface="Carlito"/>
              </a:rPr>
              <a:t>both home </a:t>
            </a:r>
            <a:r>
              <a:rPr sz="2400" dirty="0">
                <a:solidFill>
                  <a:srgbClr val="767070"/>
                </a:solidFill>
                <a:latin typeface="Carlito"/>
                <a:cs typeface="Carlito"/>
              </a:rPr>
              <a:t>and </a:t>
            </a:r>
            <a:r>
              <a:rPr sz="2400" spc="-5" dirty="0">
                <a:solidFill>
                  <a:srgbClr val="767070"/>
                </a:solidFill>
                <a:latin typeface="Carlito"/>
                <a:cs typeface="Carlito"/>
              </a:rPr>
              <a:t>business </a:t>
            </a:r>
            <a:r>
              <a:rPr sz="2400" spc="-10" dirty="0">
                <a:solidFill>
                  <a:srgbClr val="767070"/>
                </a:solidFill>
                <a:latin typeface="Carlito"/>
                <a:cs typeface="Carlito"/>
              </a:rPr>
              <a:t>owners. </a:t>
            </a:r>
            <a:r>
              <a:rPr sz="2400" spc="-5" dirty="0">
                <a:solidFill>
                  <a:srgbClr val="767070"/>
                </a:solidFill>
                <a:latin typeface="Carlito"/>
                <a:cs typeface="Carlito"/>
              </a:rPr>
              <a:t>Not  only </a:t>
            </a:r>
            <a:r>
              <a:rPr sz="2400" dirty="0">
                <a:solidFill>
                  <a:srgbClr val="767070"/>
                </a:solidFill>
                <a:latin typeface="Carlito"/>
                <a:cs typeface="Carlito"/>
              </a:rPr>
              <a:t>it is </a:t>
            </a:r>
            <a:r>
              <a:rPr sz="2400" spc="-15" dirty="0">
                <a:solidFill>
                  <a:srgbClr val="767070"/>
                </a:solidFill>
                <a:latin typeface="Carlito"/>
                <a:cs typeface="Carlito"/>
              </a:rPr>
              <a:t>easy to </a:t>
            </a:r>
            <a:r>
              <a:rPr sz="2400" spc="-10" dirty="0">
                <a:solidFill>
                  <a:srgbClr val="767070"/>
                </a:solidFill>
                <a:latin typeface="Carlito"/>
                <a:cs typeface="Carlito"/>
              </a:rPr>
              <a:t>install, </a:t>
            </a:r>
            <a:r>
              <a:rPr sz="2400" dirty="0">
                <a:solidFill>
                  <a:srgbClr val="767070"/>
                </a:solidFill>
                <a:latin typeface="Carlito"/>
                <a:cs typeface="Carlito"/>
              </a:rPr>
              <a:t>it also </a:t>
            </a:r>
            <a:r>
              <a:rPr sz="2400" spc="-5" dirty="0">
                <a:solidFill>
                  <a:srgbClr val="767070"/>
                </a:solidFill>
                <a:latin typeface="Carlito"/>
                <a:cs typeface="Carlito"/>
              </a:rPr>
              <a:t>serves </a:t>
            </a:r>
            <a:r>
              <a:rPr sz="2400" spc="-15" dirty="0">
                <a:solidFill>
                  <a:srgbClr val="767070"/>
                </a:solidFill>
                <a:latin typeface="Carlito"/>
                <a:cs typeface="Carlito"/>
              </a:rPr>
              <a:t>many </a:t>
            </a:r>
            <a:r>
              <a:rPr sz="2400" spc="-5" dirty="0">
                <a:solidFill>
                  <a:srgbClr val="767070"/>
                </a:solidFill>
                <a:latin typeface="Carlito"/>
                <a:cs typeface="Carlito"/>
              </a:rPr>
              <a:t>purposes, particularly </a:t>
            </a:r>
            <a:r>
              <a:rPr sz="2400" spc="-20" dirty="0">
                <a:solidFill>
                  <a:srgbClr val="767070"/>
                </a:solidFill>
                <a:latin typeface="Carlito"/>
                <a:cs typeface="Carlito"/>
              </a:rPr>
              <a:t>security. </a:t>
            </a:r>
            <a:r>
              <a:rPr sz="2400" dirty="0">
                <a:solidFill>
                  <a:srgbClr val="767070"/>
                </a:solidFill>
                <a:latin typeface="Carlito"/>
                <a:cs typeface="Carlito"/>
              </a:rPr>
              <a:t>It is a  </a:t>
            </a:r>
            <a:r>
              <a:rPr sz="2400" spc="-5" dirty="0">
                <a:solidFill>
                  <a:srgbClr val="767070"/>
                </a:solidFill>
                <a:latin typeface="Carlito"/>
                <a:cs typeface="Carlito"/>
              </a:rPr>
              <a:t>functional, </a:t>
            </a:r>
            <a:r>
              <a:rPr sz="2400" spc="-15" dirty="0">
                <a:solidFill>
                  <a:srgbClr val="767070"/>
                </a:solidFill>
                <a:latin typeface="Carlito"/>
                <a:cs typeface="Carlito"/>
              </a:rPr>
              <a:t>affordable, </a:t>
            </a:r>
            <a:r>
              <a:rPr sz="2400" dirty="0">
                <a:solidFill>
                  <a:srgbClr val="767070"/>
                </a:solidFill>
                <a:latin typeface="Carlito"/>
                <a:cs typeface="Carlito"/>
              </a:rPr>
              <a:t>and </a:t>
            </a:r>
            <a:r>
              <a:rPr sz="2400" spc="-15" dirty="0">
                <a:solidFill>
                  <a:srgbClr val="767070"/>
                </a:solidFill>
                <a:latin typeface="Carlito"/>
                <a:cs typeface="Carlito"/>
              </a:rPr>
              <a:t>versatile </a:t>
            </a:r>
            <a:r>
              <a:rPr sz="2400" spc="-5" dirty="0">
                <a:solidFill>
                  <a:srgbClr val="767070"/>
                </a:solidFill>
                <a:latin typeface="Carlito"/>
                <a:cs typeface="Carlito"/>
              </a:rPr>
              <a:t>option. Common uses </a:t>
            </a:r>
            <a:r>
              <a:rPr sz="2400" spc="-20" dirty="0">
                <a:solidFill>
                  <a:srgbClr val="767070"/>
                </a:solidFill>
                <a:latin typeface="Carlito"/>
                <a:cs typeface="Carlito"/>
              </a:rPr>
              <a:t>for </a:t>
            </a:r>
            <a:r>
              <a:rPr sz="2400" dirty="0">
                <a:solidFill>
                  <a:srgbClr val="767070"/>
                </a:solidFill>
                <a:latin typeface="Carlito"/>
                <a:cs typeface="Carlito"/>
              </a:rPr>
              <a:t>chain link</a:t>
            </a:r>
            <a:r>
              <a:rPr sz="2400" spc="5" dirty="0">
                <a:solidFill>
                  <a:srgbClr val="767070"/>
                </a:solidFill>
                <a:latin typeface="Carlito"/>
                <a:cs typeface="Carlito"/>
              </a:rPr>
              <a:t> </a:t>
            </a:r>
            <a:r>
              <a:rPr sz="2400" spc="-10" dirty="0">
                <a:solidFill>
                  <a:srgbClr val="767070"/>
                </a:solidFill>
                <a:latin typeface="Carlito"/>
                <a:cs typeface="Carlito"/>
              </a:rPr>
              <a:t>fencing:</a:t>
            </a:r>
            <a:endParaRPr sz="2400" dirty="0">
              <a:latin typeface="Carlito"/>
              <a:cs typeface="Carlito"/>
            </a:endParaRPr>
          </a:p>
          <a:p>
            <a:pPr marL="4325620" indent="-343535">
              <a:lnSpc>
                <a:spcPct val="100000"/>
              </a:lnSpc>
              <a:spcBef>
                <a:spcPts val="425"/>
              </a:spcBef>
              <a:buFont typeface="Arial"/>
              <a:buChar char="•"/>
              <a:tabLst>
                <a:tab pos="4325620" algn="l"/>
                <a:tab pos="4326255" algn="l"/>
              </a:tabLst>
            </a:pPr>
            <a:r>
              <a:rPr sz="2400" spc="-10" dirty="0">
                <a:solidFill>
                  <a:srgbClr val="171717"/>
                </a:solidFill>
                <a:latin typeface="Carlito"/>
                <a:cs typeface="Carlito"/>
              </a:rPr>
              <a:t>Defining</a:t>
            </a:r>
            <a:r>
              <a:rPr sz="2400" spc="-5" dirty="0">
                <a:solidFill>
                  <a:srgbClr val="171717"/>
                </a:solidFill>
                <a:latin typeface="Carlito"/>
                <a:cs typeface="Carlito"/>
              </a:rPr>
              <a:t> </a:t>
            </a:r>
            <a:r>
              <a:rPr sz="2400" dirty="0">
                <a:solidFill>
                  <a:srgbClr val="171717"/>
                </a:solidFill>
                <a:latin typeface="Carlito"/>
                <a:cs typeface="Carlito"/>
              </a:rPr>
              <a:t>Boundaries</a:t>
            </a:r>
            <a:endParaRPr sz="2400" dirty="0">
              <a:latin typeface="Carlito"/>
              <a:cs typeface="Carlito"/>
            </a:endParaRPr>
          </a:p>
          <a:p>
            <a:pPr marL="3722370" indent="-343535">
              <a:lnSpc>
                <a:spcPct val="100000"/>
              </a:lnSpc>
              <a:spcBef>
                <a:spcPts val="434"/>
              </a:spcBef>
              <a:buFont typeface="Arial"/>
              <a:buChar char="•"/>
              <a:tabLst>
                <a:tab pos="3722370" algn="l"/>
                <a:tab pos="3723004" algn="l"/>
              </a:tabLst>
            </a:pPr>
            <a:r>
              <a:rPr sz="2400" spc="-10" dirty="0">
                <a:solidFill>
                  <a:srgbClr val="171717"/>
                </a:solidFill>
                <a:latin typeface="Carlito"/>
                <a:cs typeface="Carlito"/>
              </a:rPr>
              <a:t>Containing </a:t>
            </a:r>
            <a:r>
              <a:rPr sz="2400" dirty="0">
                <a:solidFill>
                  <a:srgbClr val="171717"/>
                </a:solidFill>
                <a:latin typeface="Carlito"/>
                <a:cs typeface="Carlito"/>
              </a:rPr>
              <a:t>Animal and</a:t>
            </a:r>
            <a:r>
              <a:rPr sz="2400" spc="-60" dirty="0">
                <a:solidFill>
                  <a:srgbClr val="171717"/>
                </a:solidFill>
                <a:latin typeface="Carlito"/>
                <a:cs typeface="Carlito"/>
              </a:rPr>
              <a:t> </a:t>
            </a:r>
            <a:r>
              <a:rPr sz="2400" spc="-10" dirty="0">
                <a:solidFill>
                  <a:srgbClr val="171717"/>
                </a:solidFill>
                <a:latin typeface="Carlito"/>
                <a:cs typeface="Carlito"/>
              </a:rPr>
              <a:t>People</a:t>
            </a:r>
            <a:endParaRPr sz="2400" dirty="0">
              <a:latin typeface="Carlito"/>
              <a:cs typeface="Carlito"/>
            </a:endParaRPr>
          </a:p>
          <a:p>
            <a:pPr marL="4578985" lvl="1" indent="-343535">
              <a:lnSpc>
                <a:spcPct val="100000"/>
              </a:lnSpc>
              <a:spcBef>
                <a:spcPts val="420"/>
              </a:spcBef>
              <a:buFont typeface="Arial"/>
              <a:buChar char="•"/>
              <a:tabLst>
                <a:tab pos="4578985" algn="l"/>
                <a:tab pos="4579620" algn="l"/>
              </a:tabLst>
            </a:pPr>
            <a:r>
              <a:rPr sz="2400" spc="-10" dirty="0">
                <a:solidFill>
                  <a:srgbClr val="171717"/>
                </a:solidFill>
                <a:latin typeface="Carlito"/>
                <a:cs typeface="Carlito"/>
              </a:rPr>
              <a:t>Proving</a:t>
            </a:r>
            <a:r>
              <a:rPr sz="2400" spc="-20" dirty="0">
                <a:solidFill>
                  <a:srgbClr val="171717"/>
                </a:solidFill>
                <a:latin typeface="Carlito"/>
                <a:cs typeface="Carlito"/>
              </a:rPr>
              <a:t> </a:t>
            </a:r>
            <a:r>
              <a:rPr sz="2400" dirty="0">
                <a:solidFill>
                  <a:srgbClr val="171717"/>
                </a:solidFill>
                <a:latin typeface="Carlito"/>
                <a:cs typeface="Carlito"/>
              </a:rPr>
              <a:t>Security</a:t>
            </a:r>
            <a:endParaRPr sz="2400" dirty="0">
              <a:latin typeface="Carlito"/>
              <a:cs typeface="Carlito"/>
            </a:endParaRPr>
          </a:p>
          <a:p>
            <a:pPr marL="4853305" lvl="2" indent="-343535">
              <a:lnSpc>
                <a:spcPct val="100000"/>
              </a:lnSpc>
              <a:spcBef>
                <a:spcPts val="420"/>
              </a:spcBef>
              <a:buFont typeface="Arial"/>
              <a:buChar char="•"/>
              <a:tabLst>
                <a:tab pos="4853305" algn="l"/>
                <a:tab pos="4853940" algn="l"/>
              </a:tabLst>
            </a:pPr>
            <a:r>
              <a:rPr sz="2400" spc="-5" dirty="0">
                <a:solidFill>
                  <a:srgbClr val="171717"/>
                </a:solidFill>
                <a:latin typeface="Carlito"/>
                <a:cs typeface="Carlito"/>
              </a:rPr>
              <a:t>Sports</a:t>
            </a:r>
            <a:r>
              <a:rPr sz="2400" spc="-25" dirty="0">
                <a:solidFill>
                  <a:srgbClr val="171717"/>
                </a:solidFill>
                <a:latin typeface="Carlito"/>
                <a:cs typeface="Carlito"/>
              </a:rPr>
              <a:t> </a:t>
            </a:r>
            <a:r>
              <a:rPr sz="2400" spc="-5" dirty="0">
                <a:solidFill>
                  <a:srgbClr val="171717"/>
                </a:solidFill>
                <a:latin typeface="Carlito"/>
                <a:cs typeface="Carlito"/>
              </a:rPr>
              <a:t>Field</a:t>
            </a:r>
            <a:endParaRPr sz="2400" dirty="0">
              <a:latin typeface="Carlito"/>
              <a:cs typeface="Carlito"/>
            </a:endParaRPr>
          </a:p>
          <a:p>
            <a:pPr marL="3676650" indent="-412115">
              <a:lnSpc>
                <a:spcPct val="100000"/>
              </a:lnSpc>
              <a:spcBef>
                <a:spcPts val="434"/>
              </a:spcBef>
              <a:buFont typeface="Arial"/>
              <a:buChar char="•"/>
              <a:tabLst>
                <a:tab pos="3676650" algn="l"/>
                <a:tab pos="3677285" algn="l"/>
              </a:tabLst>
            </a:pPr>
            <a:r>
              <a:rPr sz="2400" spc="-5" dirty="0">
                <a:solidFill>
                  <a:srgbClr val="171717"/>
                </a:solidFill>
                <a:latin typeface="Carlito"/>
                <a:cs typeface="Carlito"/>
              </a:rPr>
              <a:t>Industrial </a:t>
            </a:r>
            <a:r>
              <a:rPr sz="2400" dirty="0">
                <a:solidFill>
                  <a:srgbClr val="171717"/>
                </a:solidFill>
                <a:latin typeface="Carlito"/>
                <a:cs typeface="Carlito"/>
              </a:rPr>
              <a:t>Buildings and</a:t>
            </a:r>
            <a:r>
              <a:rPr sz="2400" spc="-35" dirty="0">
                <a:solidFill>
                  <a:srgbClr val="171717"/>
                </a:solidFill>
                <a:latin typeface="Carlito"/>
                <a:cs typeface="Carlito"/>
              </a:rPr>
              <a:t> </a:t>
            </a:r>
            <a:r>
              <a:rPr sz="2400" spc="-15" dirty="0">
                <a:solidFill>
                  <a:srgbClr val="171717"/>
                </a:solidFill>
                <a:latin typeface="Carlito"/>
                <a:cs typeface="Carlito"/>
              </a:rPr>
              <a:t>Factory</a:t>
            </a:r>
            <a:endParaRPr sz="2400" dirty="0">
              <a:latin typeface="Carlito"/>
              <a:cs typeface="Carlito"/>
            </a:endParaRPr>
          </a:p>
        </p:txBody>
      </p:sp>
      <p:grpSp>
        <p:nvGrpSpPr>
          <p:cNvPr id="5" name="object 5"/>
          <p:cNvGrpSpPr/>
          <p:nvPr/>
        </p:nvGrpSpPr>
        <p:grpSpPr>
          <a:xfrm>
            <a:off x="228600" y="3855440"/>
            <a:ext cx="10855960" cy="2795270"/>
            <a:chOff x="150876" y="3867911"/>
            <a:chExt cx="10855960" cy="2795270"/>
          </a:xfrm>
        </p:grpSpPr>
        <p:sp>
          <p:nvSpPr>
            <p:cNvPr id="6" name="object 6"/>
            <p:cNvSpPr/>
            <p:nvPr/>
          </p:nvSpPr>
          <p:spPr>
            <a:xfrm>
              <a:off x="227076" y="4197095"/>
              <a:ext cx="5301996" cy="232105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976" y="4158995"/>
              <a:ext cx="5378450" cy="2397760"/>
            </a:xfrm>
            <a:custGeom>
              <a:avLst/>
              <a:gdLst/>
              <a:ahLst/>
              <a:cxnLst/>
              <a:rect l="l" t="t" r="r" b="b"/>
              <a:pathLst>
                <a:path w="5378450" h="2397759">
                  <a:moveTo>
                    <a:pt x="0" y="2397252"/>
                  </a:moveTo>
                  <a:lnTo>
                    <a:pt x="5378196" y="2397252"/>
                  </a:lnTo>
                  <a:lnTo>
                    <a:pt x="5378196" y="0"/>
                  </a:lnTo>
                  <a:lnTo>
                    <a:pt x="0" y="0"/>
                  </a:lnTo>
                  <a:lnTo>
                    <a:pt x="0" y="2397252"/>
                  </a:lnTo>
                  <a:close/>
                </a:path>
              </a:pathLst>
            </a:custGeom>
            <a:ln w="76200">
              <a:solidFill>
                <a:srgbClr val="843B0C"/>
              </a:solidFill>
              <a:prstDash val="lgDash"/>
            </a:ln>
          </p:spPr>
          <p:txBody>
            <a:bodyPr wrap="square" lIns="0" tIns="0" rIns="0" bIns="0" rtlCol="0"/>
            <a:lstStyle/>
            <a:p>
              <a:endParaRPr/>
            </a:p>
          </p:txBody>
        </p:sp>
        <p:sp>
          <p:nvSpPr>
            <p:cNvPr id="8" name="object 8"/>
            <p:cNvSpPr/>
            <p:nvPr/>
          </p:nvSpPr>
          <p:spPr>
            <a:xfrm>
              <a:off x="5728716" y="3944111"/>
              <a:ext cx="5201412" cy="26426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690616" y="3906011"/>
              <a:ext cx="5278120" cy="2719070"/>
            </a:xfrm>
            <a:custGeom>
              <a:avLst/>
              <a:gdLst/>
              <a:ahLst/>
              <a:cxnLst/>
              <a:rect l="l" t="t" r="r" b="b"/>
              <a:pathLst>
                <a:path w="5278120" h="2719070">
                  <a:moveTo>
                    <a:pt x="0" y="2718816"/>
                  </a:moveTo>
                  <a:lnTo>
                    <a:pt x="5277612" y="2718816"/>
                  </a:lnTo>
                  <a:lnTo>
                    <a:pt x="5277612" y="0"/>
                  </a:lnTo>
                  <a:lnTo>
                    <a:pt x="0" y="0"/>
                  </a:lnTo>
                  <a:lnTo>
                    <a:pt x="0" y="2718816"/>
                  </a:lnTo>
                  <a:close/>
                </a:path>
              </a:pathLst>
            </a:custGeom>
            <a:ln w="76200">
              <a:solidFill>
                <a:srgbClr val="385622"/>
              </a:solidFill>
              <a:prstDash val="lgDash"/>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313" y="32130"/>
            <a:ext cx="10774680" cy="2686050"/>
          </a:xfrm>
          <a:prstGeom prst="rect">
            <a:avLst/>
          </a:prstGeom>
        </p:spPr>
        <p:txBody>
          <a:bodyPr vert="horz" wrap="square" lIns="0" tIns="12700" rIns="0" bIns="0" rtlCol="0">
            <a:spAutoFit/>
          </a:bodyPr>
          <a:lstStyle/>
          <a:p>
            <a:pPr marL="12700">
              <a:lnSpc>
                <a:spcPts val="6895"/>
              </a:lnSpc>
              <a:spcBef>
                <a:spcPts val="100"/>
              </a:spcBef>
            </a:pPr>
            <a:r>
              <a:rPr sz="6000" spc="-459" dirty="0"/>
              <a:t>CRIMP </a:t>
            </a:r>
            <a:r>
              <a:rPr sz="6000" spc="-395" dirty="0"/>
              <a:t>WIRE</a:t>
            </a:r>
            <a:r>
              <a:rPr sz="6000" spc="125" dirty="0"/>
              <a:t> </a:t>
            </a:r>
            <a:r>
              <a:rPr sz="6000" spc="-540" dirty="0"/>
              <a:t>MESH</a:t>
            </a:r>
            <a:endParaRPr sz="6000"/>
          </a:p>
          <a:p>
            <a:pPr marL="1351915" marR="5080" indent="-1270" algn="ctr">
              <a:lnSpc>
                <a:spcPct val="90000"/>
              </a:lnSpc>
              <a:spcBef>
                <a:spcPts val="5"/>
              </a:spcBef>
            </a:pPr>
            <a:r>
              <a:rPr sz="2600" spc="-5" dirty="0">
                <a:solidFill>
                  <a:srgbClr val="3A3838"/>
                </a:solidFill>
                <a:latin typeface="Carlito"/>
                <a:cs typeface="Carlito"/>
              </a:rPr>
              <a:t>Lock </a:t>
            </a:r>
            <a:r>
              <a:rPr sz="2600" dirty="0">
                <a:solidFill>
                  <a:srgbClr val="3A3838"/>
                </a:solidFill>
                <a:latin typeface="Carlito"/>
                <a:cs typeface="Carlito"/>
              </a:rPr>
              <a:t>crimped </a:t>
            </a:r>
            <a:r>
              <a:rPr sz="2600" spc="-10" dirty="0">
                <a:solidFill>
                  <a:srgbClr val="3A3838"/>
                </a:solidFill>
                <a:latin typeface="Carlito"/>
                <a:cs typeface="Carlito"/>
              </a:rPr>
              <a:t>wire </a:t>
            </a:r>
            <a:r>
              <a:rPr sz="2600" dirty="0">
                <a:solidFill>
                  <a:srgbClr val="3A3838"/>
                </a:solidFill>
                <a:latin typeface="Carlito"/>
                <a:cs typeface="Carlito"/>
              </a:rPr>
              <a:t>mesh is a </a:t>
            </a:r>
            <a:r>
              <a:rPr sz="2600" spc="-15" dirty="0">
                <a:solidFill>
                  <a:srgbClr val="3A3838"/>
                </a:solidFill>
                <a:latin typeface="Carlito"/>
                <a:cs typeface="Carlito"/>
              </a:rPr>
              <a:t>refinement </a:t>
            </a:r>
            <a:r>
              <a:rPr sz="2600" spc="-5" dirty="0">
                <a:solidFill>
                  <a:srgbClr val="3A3838"/>
                </a:solidFill>
                <a:latin typeface="Carlito"/>
                <a:cs typeface="Carlito"/>
              </a:rPr>
              <a:t>of </a:t>
            </a:r>
            <a:r>
              <a:rPr sz="2600" dirty="0">
                <a:solidFill>
                  <a:srgbClr val="3A3838"/>
                </a:solidFill>
                <a:latin typeface="Carlito"/>
                <a:cs typeface="Carlito"/>
              </a:rPr>
              <a:t>the </a:t>
            </a:r>
            <a:r>
              <a:rPr sz="2600" spc="-10" dirty="0">
                <a:solidFill>
                  <a:srgbClr val="3A3838"/>
                </a:solidFill>
                <a:latin typeface="Carlito"/>
                <a:cs typeface="Carlito"/>
              </a:rPr>
              <a:t>intermediate </a:t>
            </a:r>
            <a:r>
              <a:rPr sz="2600" dirty="0">
                <a:solidFill>
                  <a:srgbClr val="3A3838"/>
                </a:solidFill>
                <a:latin typeface="Carlito"/>
                <a:cs typeface="Carlito"/>
              </a:rPr>
              <a:t>Crimped  </a:t>
            </a:r>
            <a:r>
              <a:rPr sz="2600" spc="-10" dirty="0">
                <a:solidFill>
                  <a:srgbClr val="3A3838"/>
                </a:solidFill>
                <a:latin typeface="Carlito"/>
                <a:cs typeface="Carlito"/>
              </a:rPr>
              <a:t>Wire </a:t>
            </a:r>
            <a:r>
              <a:rPr sz="2600" dirty="0">
                <a:solidFill>
                  <a:srgbClr val="3A3838"/>
                </a:solidFill>
                <a:latin typeface="Carlito"/>
                <a:cs typeface="Carlito"/>
              </a:rPr>
              <a:t>Mesh. It is made in a </a:t>
            </a:r>
            <a:r>
              <a:rPr sz="2600" spc="-5" dirty="0">
                <a:solidFill>
                  <a:srgbClr val="3A3838"/>
                </a:solidFill>
                <a:latin typeface="Carlito"/>
                <a:cs typeface="Carlito"/>
              </a:rPr>
              <a:t>variety of materials through </a:t>
            </a:r>
            <a:r>
              <a:rPr sz="2600" dirty="0">
                <a:solidFill>
                  <a:srgbClr val="3A3838"/>
                </a:solidFill>
                <a:latin typeface="Carlito"/>
                <a:cs typeface="Carlito"/>
              </a:rPr>
              <a:t>Crimping</a:t>
            </a:r>
            <a:r>
              <a:rPr sz="2600" spc="-155" dirty="0">
                <a:solidFill>
                  <a:srgbClr val="3A3838"/>
                </a:solidFill>
                <a:latin typeface="Carlito"/>
                <a:cs typeface="Carlito"/>
              </a:rPr>
              <a:t> </a:t>
            </a:r>
            <a:r>
              <a:rPr sz="2600" dirty="0">
                <a:solidFill>
                  <a:srgbClr val="3A3838"/>
                </a:solidFill>
                <a:latin typeface="Carlito"/>
                <a:cs typeface="Carlito"/>
              </a:rPr>
              <a:t>Mesh  Machine, a kind of </a:t>
            </a:r>
            <a:r>
              <a:rPr sz="2600" spc="-10" dirty="0">
                <a:solidFill>
                  <a:srgbClr val="3A3838"/>
                </a:solidFill>
                <a:latin typeface="Carlito"/>
                <a:cs typeface="Carlito"/>
              </a:rPr>
              <a:t>universal </a:t>
            </a:r>
            <a:r>
              <a:rPr sz="2600" spc="-5" dirty="0">
                <a:solidFill>
                  <a:srgbClr val="3A3838"/>
                </a:solidFill>
                <a:latin typeface="Carlito"/>
                <a:cs typeface="Carlito"/>
              </a:rPr>
              <a:t>wire </a:t>
            </a:r>
            <a:r>
              <a:rPr sz="2600" spc="-10" dirty="0">
                <a:solidFill>
                  <a:srgbClr val="3A3838"/>
                </a:solidFill>
                <a:latin typeface="Carlito"/>
                <a:cs typeface="Carlito"/>
              </a:rPr>
              <a:t>products </a:t>
            </a:r>
            <a:r>
              <a:rPr sz="2600" dirty="0">
                <a:solidFill>
                  <a:srgbClr val="3A3838"/>
                </a:solidFill>
                <a:latin typeface="Carlito"/>
                <a:cs typeface="Carlito"/>
              </a:rPr>
              <a:t>with </a:t>
            </a:r>
            <a:r>
              <a:rPr sz="2600" spc="-10" dirty="0">
                <a:solidFill>
                  <a:srgbClr val="3A3838"/>
                </a:solidFill>
                <a:latin typeface="Carlito"/>
                <a:cs typeface="Carlito"/>
              </a:rPr>
              <a:t>square </a:t>
            </a:r>
            <a:r>
              <a:rPr sz="2600" dirty="0">
                <a:solidFill>
                  <a:srgbClr val="3A3838"/>
                </a:solidFill>
                <a:latin typeface="Carlito"/>
                <a:cs typeface="Carlito"/>
              </a:rPr>
              <a:t>or </a:t>
            </a:r>
            <a:r>
              <a:rPr sz="2600" spc="-5" dirty="0">
                <a:solidFill>
                  <a:srgbClr val="3A3838"/>
                </a:solidFill>
                <a:latin typeface="Carlito"/>
                <a:cs typeface="Carlito"/>
              </a:rPr>
              <a:t>rectangular  openings. Our </a:t>
            </a:r>
            <a:r>
              <a:rPr sz="2600" dirty="0">
                <a:solidFill>
                  <a:srgbClr val="3A3838"/>
                </a:solidFill>
                <a:latin typeface="Carlito"/>
                <a:cs typeface="Carlito"/>
              </a:rPr>
              <a:t>crimped </a:t>
            </a:r>
            <a:r>
              <a:rPr sz="2600" spc="-10" dirty="0">
                <a:solidFill>
                  <a:srgbClr val="3A3838"/>
                </a:solidFill>
                <a:latin typeface="Carlito"/>
                <a:cs typeface="Carlito"/>
              </a:rPr>
              <a:t>wire </a:t>
            </a:r>
            <a:r>
              <a:rPr sz="2600" dirty="0">
                <a:solidFill>
                  <a:srgbClr val="3A3838"/>
                </a:solidFill>
                <a:latin typeface="Carlito"/>
                <a:cs typeface="Carlito"/>
              </a:rPr>
              <a:t>mesh </a:t>
            </a:r>
            <a:r>
              <a:rPr sz="2600" spc="-10" dirty="0">
                <a:solidFill>
                  <a:srgbClr val="3A3838"/>
                </a:solidFill>
                <a:latin typeface="Carlito"/>
                <a:cs typeface="Carlito"/>
              </a:rPr>
              <a:t>products are </a:t>
            </a:r>
            <a:r>
              <a:rPr sz="2600" dirty="0">
                <a:solidFill>
                  <a:srgbClr val="3A3838"/>
                </a:solidFill>
                <a:latin typeface="Carlito"/>
                <a:cs typeface="Carlito"/>
              </a:rPr>
              <a:t>made </a:t>
            </a:r>
            <a:r>
              <a:rPr sz="2600" spc="-5" dirty="0">
                <a:solidFill>
                  <a:srgbClr val="3A3838"/>
                </a:solidFill>
                <a:latin typeface="Carlito"/>
                <a:cs typeface="Carlito"/>
              </a:rPr>
              <a:t>of Stainless  Steel Wire, </a:t>
            </a:r>
            <a:r>
              <a:rPr sz="2600" spc="-10" dirty="0">
                <a:solidFill>
                  <a:srgbClr val="3A3838"/>
                </a:solidFill>
                <a:latin typeface="Carlito"/>
                <a:cs typeface="Carlito"/>
              </a:rPr>
              <a:t>Galvanized Wire </a:t>
            </a:r>
            <a:r>
              <a:rPr sz="2600" dirty="0">
                <a:solidFill>
                  <a:srgbClr val="3A3838"/>
                </a:solidFill>
                <a:latin typeface="Carlito"/>
                <a:cs typeface="Carlito"/>
              </a:rPr>
              <a:t>and </a:t>
            </a:r>
            <a:r>
              <a:rPr sz="2600" spc="-5" dirty="0">
                <a:solidFill>
                  <a:srgbClr val="3A3838"/>
                </a:solidFill>
                <a:latin typeface="Carlito"/>
                <a:cs typeface="Carlito"/>
              </a:rPr>
              <a:t>High Carbon </a:t>
            </a:r>
            <a:r>
              <a:rPr sz="2600" dirty="0">
                <a:solidFill>
                  <a:srgbClr val="3A3838"/>
                </a:solidFill>
                <a:latin typeface="Carlito"/>
                <a:cs typeface="Carlito"/>
              </a:rPr>
              <a:t>Spring</a:t>
            </a:r>
            <a:r>
              <a:rPr sz="2600" spc="-60" dirty="0">
                <a:solidFill>
                  <a:srgbClr val="3A3838"/>
                </a:solidFill>
                <a:latin typeface="Carlito"/>
                <a:cs typeface="Carlito"/>
              </a:rPr>
              <a:t> </a:t>
            </a:r>
            <a:r>
              <a:rPr sz="2600" spc="-5" dirty="0">
                <a:solidFill>
                  <a:srgbClr val="3A3838"/>
                </a:solidFill>
                <a:latin typeface="Carlito"/>
                <a:cs typeface="Carlito"/>
              </a:rPr>
              <a:t>Steel.</a:t>
            </a:r>
            <a:endParaRPr sz="2600">
              <a:latin typeface="Carlito"/>
              <a:cs typeface="Carlito"/>
            </a:endParaRPr>
          </a:p>
        </p:txBody>
      </p:sp>
      <p:grpSp>
        <p:nvGrpSpPr>
          <p:cNvPr id="3" name="object 3"/>
          <p:cNvGrpSpPr/>
          <p:nvPr/>
        </p:nvGrpSpPr>
        <p:grpSpPr>
          <a:xfrm>
            <a:off x="2055876" y="3102864"/>
            <a:ext cx="8316595" cy="3362325"/>
            <a:chOff x="2055876" y="3102864"/>
            <a:chExt cx="8316595" cy="3362325"/>
          </a:xfrm>
        </p:grpSpPr>
        <p:sp>
          <p:nvSpPr>
            <p:cNvPr id="4" name="object 4"/>
            <p:cNvSpPr/>
            <p:nvPr/>
          </p:nvSpPr>
          <p:spPr>
            <a:xfrm>
              <a:off x="2132076" y="3192780"/>
              <a:ext cx="3008376" cy="319582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93976" y="3154680"/>
              <a:ext cx="3084830" cy="3272154"/>
            </a:xfrm>
            <a:custGeom>
              <a:avLst/>
              <a:gdLst/>
              <a:ahLst/>
              <a:cxnLst/>
              <a:rect l="l" t="t" r="r" b="b"/>
              <a:pathLst>
                <a:path w="3084829" h="3272154">
                  <a:moveTo>
                    <a:pt x="0" y="3272028"/>
                  </a:moveTo>
                  <a:lnTo>
                    <a:pt x="3084576" y="3272028"/>
                  </a:lnTo>
                  <a:lnTo>
                    <a:pt x="3084576" y="0"/>
                  </a:lnTo>
                  <a:lnTo>
                    <a:pt x="0" y="0"/>
                  </a:lnTo>
                  <a:lnTo>
                    <a:pt x="0" y="3272028"/>
                  </a:lnTo>
                  <a:close/>
                </a:path>
              </a:pathLst>
            </a:custGeom>
            <a:ln w="76200">
              <a:solidFill>
                <a:srgbClr val="0D0D0D"/>
              </a:solidFill>
            </a:ln>
          </p:spPr>
          <p:txBody>
            <a:bodyPr wrap="square" lIns="0" tIns="0" rIns="0" bIns="0" rtlCol="0"/>
            <a:lstStyle/>
            <a:p>
              <a:endParaRPr/>
            </a:p>
          </p:txBody>
        </p:sp>
        <p:sp>
          <p:nvSpPr>
            <p:cNvPr id="6" name="object 6"/>
            <p:cNvSpPr/>
            <p:nvPr/>
          </p:nvSpPr>
          <p:spPr>
            <a:xfrm>
              <a:off x="5501640" y="3179064"/>
              <a:ext cx="4794504" cy="319582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463540" y="3140964"/>
              <a:ext cx="4871085" cy="3272154"/>
            </a:xfrm>
            <a:custGeom>
              <a:avLst/>
              <a:gdLst/>
              <a:ahLst/>
              <a:cxnLst/>
              <a:rect l="l" t="t" r="r" b="b"/>
              <a:pathLst>
                <a:path w="4871084" h="3272154">
                  <a:moveTo>
                    <a:pt x="0" y="3272028"/>
                  </a:moveTo>
                  <a:lnTo>
                    <a:pt x="4870704" y="3272028"/>
                  </a:lnTo>
                  <a:lnTo>
                    <a:pt x="4870704" y="0"/>
                  </a:lnTo>
                  <a:lnTo>
                    <a:pt x="0" y="0"/>
                  </a:lnTo>
                  <a:lnTo>
                    <a:pt x="0" y="3272028"/>
                  </a:lnTo>
                  <a:close/>
                </a:path>
              </a:pathLst>
            </a:custGeom>
            <a:ln w="76199">
              <a:solidFill>
                <a:srgbClr val="0D0D0D"/>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089" y="258267"/>
            <a:ext cx="5788025" cy="697230"/>
          </a:xfrm>
          <a:prstGeom prst="rect">
            <a:avLst/>
          </a:prstGeom>
        </p:spPr>
        <p:txBody>
          <a:bodyPr vert="horz" wrap="square" lIns="0" tIns="13335" rIns="0" bIns="0" rtlCol="0">
            <a:spAutoFit/>
          </a:bodyPr>
          <a:lstStyle/>
          <a:p>
            <a:pPr marL="12700">
              <a:lnSpc>
                <a:spcPct val="100000"/>
              </a:lnSpc>
              <a:spcBef>
                <a:spcPts val="105"/>
              </a:spcBef>
            </a:pPr>
            <a:r>
              <a:rPr spc="-215" dirty="0"/>
              <a:t>MAJOR</a:t>
            </a:r>
            <a:r>
              <a:rPr spc="-165" dirty="0"/>
              <a:t> </a:t>
            </a:r>
            <a:r>
              <a:rPr spc="-180" dirty="0"/>
              <a:t>APPLICATIONS</a:t>
            </a:r>
          </a:p>
        </p:txBody>
      </p:sp>
      <p:grpSp>
        <p:nvGrpSpPr>
          <p:cNvPr id="3" name="object 3"/>
          <p:cNvGrpSpPr/>
          <p:nvPr/>
        </p:nvGrpSpPr>
        <p:grpSpPr>
          <a:xfrm>
            <a:off x="167639" y="3587496"/>
            <a:ext cx="11677015" cy="3065145"/>
            <a:chOff x="167639" y="3587496"/>
            <a:chExt cx="11677015" cy="3065145"/>
          </a:xfrm>
        </p:grpSpPr>
        <p:sp>
          <p:nvSpPr>
            <p:cNvPr id="4" name="object 4"/>
            <p:cNvSpPr/>
            <p:nvPr/>
          </p:nvSpPr>
          <p:spPr>
            <a:xfrm>
              <a:off x="205739" y="3625596"/>
              <a:ext cx="3983736" cy="29885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86689" y="3606546"/>
              <a:ext cx="4022090" cy="3027045"/>
            </a:xfrm>
            <a:custGeom>
              <a:avLst/>
              <a:gdLst/>
              <a:ahLst/>
              <a:cxnLst/>
              <a:rect l="l" t="t" r="r" b="b"/>
              <a:pathLst>
                <a:path w="4022090" h="3027045">
                  <a:moveTo>
                    <a:pt x="0" y="3026664"/>
                  </a:moveTo>
                  <a:lnTo>
                    <a:pt x="4021836" y="3026664"/>
                  </a:lnTo>
                  <a:lnTo>
                    <a:pt x="4021836" y="0"/>
                  </a:lnTo>
                  <a:lnTo>
                    <a:pt x="0" y="0"/>
                  </a:lnTo>
                  <a:lnTo>
                    <a:pt x="0" y="3026664"/>
                  </a:lnTo>
                  <a:close/>
                </a:path>
              </a:pathLst>
            </a:custGeom>
            <a:ln w="38099">
              <a:solidFill>
                <a:srgbClr val="7E7E7E"/>
              </a:solidFill>
            </a:ln>
          </p:spPr>
          <p:txBody>
            <a:bodyPr wrap="square" lIns="0" tIns="0" rIns="0" bIns="0" rtlCol="0"/>
            <a:lstStyle/>
            <a:p>
              <a:endParaRPr/>
            </a:p>
          </p:txBody>
        </p:sp>
        <p:sp>
          <p:nvSpPr>
            <p:cNvPr id="6" name="object 6"/>
            <p:cNvSpPr/>
            <p:nvPr/>
          </p:nvSpPr>
          <p:spPr>
            <a:xfrm>
              <a:off x="4346448" y="3625596"/>
              <a:ext cx="4483608" cy="298856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27398" y="3606546"/>
              <a:ext cx="4521835" cy="3027045"/>
            </a:xfrm>
            <a:custGeom>
              <a:avLst/>
              <a:gdLst/>
              <a:ahLst/>
              <a:cxnLst/>
              <a:rect l="l" t="t" r="r" b="b"/>
              <a:pathLst>
                <a:path w="4521834" h="3027045">
                  <a:moveTo>
                    <a:pt x="0" y="3026664"/>
                  </a:moveTo>
                  <a:lnTo>
                    <a:pt x="4521708" y="3026664"/>
                  </a:lnTo>
                  <a:lnTo>
                    <a:pt x="4521708" y="0"/>
                  </a:lnTo>
                  <a:lnTo>
                    <a:pt x="0" y="0"/>
                  </a:lnTo>
                  <a:lnTo>
                    <a:pt x="0" y="3026664"/>
                  </a:lnTo>
                  <a:close/>
                </a:path>
              </a:pathLst>
            </a:custGeom>
            <a:ln w="38099">
              <a:solidFill>
                <a:srgbClr val="7E7E7E"/>
              </a:solidFill>
            </a:ln>
          </p:spPr>
          <p:txBody>
            <a:bodyPr wrap="square" lIns="0" tIns="0" rIns="0" bIns="0" rtlCol="0"/>
            <a:lstStyle/>
            <a:p>
              <a:endParaRPr/>
            </a:p>
          </p:txBody>
        </p:sp>
        <p:sp>
          <p:nvSpPr>
            <p:cNvPr id="8" name="object 8"/>
            <p:cNvSpPr/>
            <p:nvPr/>
          </p:nvSpPr>
          <p:spPr>
            <a:xfrm>
              <a:off x="8987028" y="3625596"/>
              <a:ext cx="2819400" cy="2884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967978" y="3606546"/>
              <a:ext cx="2857500" cy="2923540"/>
            </a:xfrm>
            <a:custGeom>
              <a:avLst/>
              <a:gdLst/>
              <a:ahLst/>
              <a:cxnLst/>
              <a:rect l="l" t="t" r="r" b="b"/>
              <a:pathLst>
                <a:path w="2857500" h="2923540">
                  <a:moveTo>
                    <a:pt x="0" y="2923031"/>
                  </a:moveTo>
                  <a:lnTo>
                    <a:pt x="2857500" y="2923031"/>
                  </a:lnTo>
                  <a:lnTo>
                    <a:pt x="2857500" y="0"/>
                  </a:lnTo>
                  <a:lnTo>
                    <a:pt x="0" y="0"/>
                  </a:lnTo>
                  <a:lnTo>
                    <a:pt x="0" y="2923031"/>
                  </a:lnTo>
                  <a:close/>
                </a:path>
              </a:pathLst>
            </a:custGeom>
            <a:ln w="38100">
              <a:solidFill>
                <a:srgbClr val="7E7E7E"/>
              </a:solidFill>
            </a:ln>
          </p:spPr>
          <p:txBody>
            <a:bodyPr wrap="square" lIns="0" tIns="0" rIns="0" bIns="0" rtlCol="0"/>
            <a:lstStyle/>
            <a:p>
              <a:endParaRPr/>
            </a:p>
          </p:txBody>
        </p:sp>
      </p:grpSp>
      <p:sp>
        <p:nvSpPr>
          <p:cNvPr id="10" name="object 10"/>
          <p:cNvSpPr txBox="1"/>
          <p:nvPr/>
        </p:nvSpPr>
        <p:spPr>
          <a:xfrm>
            <a:off x="1378458" y="1293367"/>
            <a:ext cx="9243060" cy="1604010"/>
          </a:xfrm>
          <a:prstGeom prst="rect">
            <a:avLst/>
          </a:prstGeom>
        </p:spPr>
        <p:txBody>
          <a:bodyPr vert="horz" wrap="square" lIns="0" tIns="54610" rIns="0" bIns="0" rtlCol="0">
            <a:spAutoFit/>
          </a:bodyPr>
          <a:lstStyle/>
          <a:p>
            <a:pPr marL="12700" marR="5080">
              <a:lnSpc>
                <a:spcPct val="90000"/>
              </a:lnSpc>
              <a:spcBef>
                <a:spcPts val="430"/>
              </a:spcBef>
            </a:pPr>
            <a:r>
              <a:rPr sz="2800" spc="-10" dirty="0">
                <a:solidFill>
                  <a:srgbClr val="767070"/>
                </a:solidFill>
                <a:latin typeface="Carlito"/>
                <a:cs typeface="Carlito"/>
              </a:rPr>
              <a:t>Crimp </a:t>
            </a:r>
            <a:r>
              <a:rPr sz="2800" spc="-20" dirty="0">
                <a:solidFill>
                  <a:srgbClr val="767070"/>
                </a:solidFill>
                <a:latin typeface="Carlito"/>
                <a:cs typeface="Carlito"/>
              </a:rPr>
              <a:t>Wire </a:t>
            </a:r>
            <a:r>
              <a:rPr sz="2800" spc="-5" dirty="0">
                <a:solidFill>
                  <a:srgbClr val="767070"/>
                </a:solidFill>
                <a:latin typeface="Carlito"/>
                <a:cs typeface="Carlito"/>
              </a:rPr>
              <a:t>Mesh is </a:t>
            </a:r>
            <a:r>
              <a:rPr sz="2800" spc="-15" dirty="0">
                <a:solidFill>
                  <a:srgbClr val="767070"/>
                </a:solidFill>
                <a:latin typeface="Carlito"/>
                <a:cs typeface="Carlito"/>
              </a:rPr>
              <a:t>famous </a:t>
            </a:r>
            <a:r>
              <a:rPr sz="2800" spc="-25" dirty="0">
                <a:solidFill>
                  <a:srgbClr val="767070"/>
                </a:solidFill>
                <a:latin typeface="Carlito"/>
                <a:cs typeface="Carlito"/>
              </a:rPr>
              <a:t>for </a:t>
            </a:r>
            <a:r>
              <a:rPr sz="2800" spc="-5" dirty="0">
                <a:solidFill>
                  <a:srgbClr val="767070"/>
                </a:solidFill>
                <a:latin typeface="Carlito"/>
                <a:cs typeface="Carlito"/>
              </a:rPr>
              <a:t>its </a:t>
            </a:r>
            <a:r>
              <a:rPr sz="2800" spc="-10" dirty="0">
                <a:solidFill>
                  <a:srgbClr val="767070"/>
                </a:solidFill>
                <a:latin typeface="Carlito"/>
                <a:cs typeface="Carlito"/>
              </a:rPr>
              <a:t>design. Although, </a:t>
            </a:r>
            <a:r>
              <a:rPr sz="2800" spc="-5" dirty="0">
                <a:solidFill>
                  <a:srgbClr val="767070"/>
                </a:solidFill>
                <a:latin typeface="Carlito"/>
                <a:cs typeface="Carlito"/>
              </a:rPr>
              <a:t>it </a:t>
            </a:r>
            <a:r>
              <a:rPr sz="2800" spc="-10" dirty="0">
                <a:solidFill>
                  <a:srgbClr val="767070"/>
                </a:solidFill>
                <a:latin typeface="Carlito"/>
                <a:cs typeface="Carlito"/>
              </a:rPr>
              <a:t>has some  </a:t>
            </a:r>
            <a:r>
              <a:rPr sz="2800" spc="-5" dirty="0">
                <a:solidFill>
                  <a:srgbClr val="767070"/>
                </a:solidFill>
                <a:latin typeface="Carlito"/>
                <a:cs typeface="Carlito"/>
              </a:rPr>
              <a:t>of the amazing </a:t>
            </a:r>
            <a:r>
              <a:rPr sz="2800" spc="-10" dirty="0">
                <a:solidFill>
                  <a:srgbClr val="767070"/>
                </a:solidFill>
                <a:latin typeface="Carlito"/>
                <a:cs typeface="Carlito"/>
              </a:rPr>
              <a:t>applications that </a:t>
            </a:r>
            <a:r>
              <a:rPr sz="2800" spc="-5" dirty="0">
                <a:solidFill>
                  <a:srgbClr val="767070"/>
                </a:solidFill>
                <a:latin typeface="Carlito"/>
                <a:cs typeface="Carlito"/>
              </a:rPr>
              <a:t>the </a:t>
            </a:r>
            <a:r>
              <a:rPr sz="2800" spc="-10" dirty="0">
                <a:solidFill>
                  <a:srgbClr val="767070"/>
                </a:solidFill>
                <a:latin typeface="Carlito"/>
                <a:cs typeface="Carlito"/>
              </a:rPr>
              <a:t>consumer needs </a:t>
            </a:r>
            <a:r>
              <a:rPr sz="2800" spc="-20" dirty="0">
                <a:solidFill>
                  <a:srgbClr val="767070"/>
                </a:solidFill>
                <a:latin typeface="Carlito"/>
                <a:cs typeface="Carlito"/>
              </a:rPr>
              <a:t>to </a:t>
            </a:r>
            <a:r>
              <a:rPr sz="2800" spc="-15" dirty="0">
                <a:solidFill>
                  <a:srgbClr val="767070"/>
                </a:solidFill>
                <a:latin typeface="Carlito"/>
                <a:cs typeface="Carlito"/>
              </a:rPr>
              <a:t>go </a:t>
            </a:r>
            <a:r>
              <a:rPr sz="2800" spc="-25" dirty="0">
                <a:solidFill>
                  <a:srgbClr val="767070"/>
                </a:solidFill>
                <a:latin typeface="Carlito"/>
                <a:cs typeface="Carlito"/>
              </a:rPr>
              <a:t>for  </a:t>
            </a:r>
            <a:r>
              <a:rPr sz="2800" spc="-5" dirty="0">
                <a:solidFill>
                  <a:srgbClr val="767070"/>
                </a:solidFill>
                <a:latin typeface="Carlito"/>
                <a:cs typeface="Carlito"/>
              </a:rPr>
              <a:t>crimp </a:t>
            </a:r>
            <a:r>
              <a:rPr sz="2800" spc="-15" dirty="0">
                <a:solidFill>
                  <a:srgbClr val="767070"/>
                </a:solidFill>
                <a:latin typeface="Carlito"/>
                <a:cs typeface="Carlito"/>
              </a:rPr>
              <a:t>wire </a:t>
            </a:r>
            <a:r>
              <a:rPr sz="2800" spc="-5" dirty="0">
                <a:solidFill>
                  <a:srgbClr val="767070"/>
                </a:solidFill>
                <a:latin typeface="Carlito"/>
                <a:cs typeface="Carlito"/>
              </a:rPr>
              <a:t>mesh. </a:t>
            </a:r>
            <a:r>
              <a:rPr sz="2800" spc="-10" dirty="0">
                <a:solidFill>
                  <a:srgbClr val="767070"/>
                </a:solidFill>
                <a:latin typeface="Carlito"/>
                <a:cs typeface="Carlito"/>
              </a:rPr>
              <a:t>Crimp </a:t>
            </a:r>
            <a:r>
              <a:rPr sz="2800" spc="-15" dirty="0">
                <a:solidFill>
                  <a:srgbClr val="767070"/>
                </a:solidFill>
                <a:latin typeface="Carlito"/>
                <a:cs typeface="Carlito"/>
              </a:rPr>
              <a:t>wire </a:t>
            </a:r>
            <a:r>
              <a:rPr sz="2800" spc="-10" dirty="0">
                <a:solidFill>
                  <a:srgbClr val="767070"/>
                </a:solidFill>
                <a:latin typeface="Carlito"/>
                <a:cs typeface="Carlito"/>
              </a:rPr>
              <a:t>mesh used </a:t>
            </a:r>
            <a:r>
              <a:rPr sz="2800" spc="-5" dirty="0">
                <a:solidFill>
                  <a:srgbClr val="767070"/>
                </a:solidFill>
                <a:latin typeface="Carlito"/>
                <a:cs typeface="Carlito"/>
              </a:rPr>
              <a:t>in </a:t>
            </a:r>
            <a:r>
              <a:rPr sz="2800" spc="-10" dirty="0">
                <a:solidFill>
                  <a:srgbClr val="767070"/>
                </a:solidFill>
                <a:latin typeface="Carlito"/>
                <a:cs typeface="Carlito"/>
              </a:rPr>
              <a:t>Mining </a:t>
            </a:r>
            <a:r>
              <a:rPr sz="2800" spc="-45" dirty="0">
                <a:solidFill>
                  <a:srgbClr val="767070"/>
                </a:solidFill>
                <a:latin typeface="Carlito"/>
                <a:cs typeface="Carlito"/>
              </a:rPr>
              <a:t>Sector, </a:t>
            </a:r>
            <a:r>
              <a:rPr sz="2800" spc="-15" dirty="0">
                <a:solidFill>
                  <a:srgbClr val="767070"/>
                </a:solidFill>
                <a:latin typeface="Carlito"/>
                <a:cs typeface="Carlito"/>
              </a:rPr>
              <a:t>Stone  Crushers Zone, </a:t>
            </a:r>
            <a:r>
              <a:rPr sz="2800" spc="-5" dirty="0">
                <a:solidFill>
                  <a:srgbClr val="767070"/>
                </a:solidFill>
                <a:latin typeface="Carlito"/>
                <a:cs typeface="Carlito"/>
              </a:rPr>
              <a:t>Fencing, </a:t>
            </a:r>
            <a:r>
              <a:rPr sz="2800" spc="-15" dirty="0">
                <a:solidFill>
                  <a:srgbClr val="767070"/>
                </a:solidFill>
                <a:latin typeface="Carlito"/>
                <a:cs typeface="Carlito"/>
              </a:rPr>
              <a:t>Food </a:t>
            </a:r>
            <a:r>
              <a:rPr sz="2800" spc="-10" dirty="0">
                <a:solidFill>
                  <a:srgbClr val="767070"/>
                </a:solidFill>
                <a:latin typeface="Carlito"/>
                <a:cs typeface="Carlito"/>
              </a:rPr>
              <a:t>Industry</a:t>
            </a:r>
            <a:r>
              <a:rPr sz="2800" spc="140" dirty="0">
                <a:solidFill>
                  <a:srgbClr val="767070"/>
                </a:solidFill>
                <a:latin typeface="Carlito"/>
                <a:cs typeface="Carlito"/>
              </a:rPr>
              <a:t> </a:t>
            </a:r>
            <a:r>
              <a:rPr sz="2800" spc="-15" dirty="0">
                <a:solidFill>
                  <a:srgbClr val="767070"/>
                </a:solidFill>
                <a:latin typeface="Carlito"/>
                <a:cs typeface="Carlito"/>
              </a:rPr>
              <a:t>etc.</a:t>
            </a:r>
            <a:endParaRPr sz="28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0372-A420-4533-9B90-B50A4AA6EEA8}"/>
              </a:ext>
            </a:extLst>
          </p:cNvPr>
          <p:cNvSpPr>
            <a:spLocks noGrp="1"/>
          </p:cNvSpPr>
          <p:nvPr>
            <p:ph type="title"/>
          </p:nvPr>
        </p:nvSpPr>
        <p:spPr>
          <a:xfrm>
            <a:off x="78739" y="101295"/>
            <a:ext cx="8150861" cy="677108"/>
          </a:xfrm>
        </p:spPr>
        <p:txBody>
          <a:bodyPr/>
          <a:lstStyle/>
          <a:p>
            <a:r>
              <a:rPr lang="en-IN" dirty="0"/>
              <a:t>Companies working with…..</a:t>
            </a:r>
          </a:p>
        </p:txBody>
      </p:sp>
      <p:sp>
        <p:nvSpPr>
          <p:cNvPr id="3" name="Text Placeholder 2">
            <a:extLst>
              <a:ext uri="{FF2B5EF4-FFF2-40B4-BE49-F238E27FC236}">
                <a16:creationId xmlns:a16="http://schemas.microsoft.com/office/drawing/2014/main" id="{CDEC3A51-A2FF-4BB5-A3E8-162CDCE66E97}"/>
              </a:ext>
            </a:extLst>
          </p:cNvPr>
          <p:cNvSpPr>
            <a:spLocks noGrp="1"/>
          </p:cNvSpPr>
          <p:nvPr>
            <p:ph type="body" idx="1"/>
          </p:nvPr>
        </p:nvSpPr>
        <p:spPr>
          <a:xfrm>
            <a:off x="392556" y="1553082"/>
            <a:ext cx="11406886" cy="6309420"/>
          </a:xfrm>
        </p:spPr>
        <p:txBody>
          <a:bodyPr/>
          <a:lstStyle/>
          <a:p>
            <a:r>
              <a:rPr lang="en-IN" b="1" u="sng" dirty="0">
                <a:solidFill>
                  <a:schemeClr val="tx1"/>
                </a:solidFill>
              </a:rPr>
              <a:t>Filtration Industry</a:t>
            </a:r>
          </a:p>
          <a:p>
            <a:endParaRPr lang="en-IN" b="1" u="sng" dirty="0">
              <a:solidFill>
                <a:schemeClr val="tx1"/>
              </a:solidFill>
            </a:endParaRPr>
          </a:p>
          <a:p>
            <a:pPr marL="285750" indent="-285750">
              <a:buFont typeface="Wingdings" panose="05000000000000000000" pitchFamily="2" charset="2"/>
              <a:buChar char="§"/>
            </a:pPr>
            <a:r>
              <a:rPr lang="en-IN" sz="1800" b="1" dirty="0" err="1"/>
              <a:t>Mahle</a:t>
            </a:r>
            <a:r>
              <a:rPr lang="en-IN" sz="1800" b="1" dirty="0"/>
              <a:t> Anand Filter Systems Private Ltd (Gurgaon)</a:t>
            </a:r>
          </a:p>
          <a:p>
            <a:pPr marL="285750" indent="-285750">
              <a:buFont typeface="Wingdings" panose="05000000000000000000" pitchFamily="2" charset="2"/>
              <a:buChar char="§"/>
            </a:pPr>
            <a:r>
              <a:rPr lang="en-IN" sz="1800" b="1" dirty="0" err="1"/>
              <a:t>Mahle</a:t>
            </a:r>
            <a:r>
              <a:rPr lang="en-IN" sz="1800" b="1" dirty="0"/>
              <a:t> Anand Filter Systems Private Ltd (Pune)</a:t>
            </a:r>
          </a:p>
          <a:p>
            <a:pPr marL="285750" indent="-285750">
              <a:buFont typeface="Wingdings" panose="05000000000000000000" pitchFamily="2" charset="2"/>
              <a:buChar char="§"/>
            </a:pPr>
            <a:r>
              <a:rPr lang="en-IN" sz="1800" b="1" dirty="0" err="1"/>
              <a:t>Luboil</a:t>
            </a:r>
            <a:r>
              <a:rPr lang="en-IN" sz="1800" b="1" dirty="0"/>
              <a:t> Filtration Systems Pvt Ltd</a:t>
            </a:r>
          </a:p>
          <a:p>
            <a:pPr marL="285750" indent="-285750">
              <a:buFont typeface="Wingdings" panose="05000000000000000000" pitchFamily="2" charset="2"/>
              <a:buChar char="§"/>
            </a:pPr>
            <a:r>
              <a:rPr lang="en-IN" sz="1800" b="1" dirty="0"/>
              <a:t>SMS </a:t>
            </a:r>
            <a:r>
              <a:rPr lang="en-IN" sz="1800" b="1" dirty="0" err="1"/>
              <a:t>Filtron</a:t>
            </a:r>
            <a:r>
              <a:rPr lang="en-IN" sz="1800" b="1" dirty="0"/>
              <a:t> (P) Ltd</a:t>
            </a:r>
          </a:p>
          <a:p>
            <a:pPr marL="285750" indent="-285750">
              <a:buFont typeface="Wingdings" panose="05000000000000000000" pitchFamily="2" charset="2"/>
              <a:buChar char="§"/>
            </a:pPr>
            <a:r>
              <a:rPr lang="en-IN" sz="1800" b="1" dirty="0" err="1"/>
              <a:t>Mectech</a:t>
            </a:r>
            <a:r>
              <a:rPr lang="en-IN" sz="1800" b="1" dirty="0"/>
              <a:t> Process Engineers Pvt Ltd</a:t>
            </a:r>
          </a:p>
          <a:p>
            <a:pPr marL="285750" indent="-285750">
              <a:buFont typeface="Wingdings" panose="05000000000000000000" pitchFamily="2" charset="2"/>
              <a:buChar char="§"/>
            </a:pPr>
            <a:r>
              <a:rPr lang="en-IN" sz="1800" b="1" dirty="0"/>
              <a:t>Filter-Sep Technologies</a:t>
            </a:r>
          </a:p>
          <a:p>
            <a:pPr marL="285750" indent="-285750">
              <a:buFont typeface="Wingdings" panose="05000000000000000000" pitchFamily="2" charset="2"/>
              <a:buChar char="§"/>
            </a:pPr>
            <a:r>
              <a:rPr lang="en-IN" sz="1800" b="1" dirty="0" err="1"/>
              <a:t>Puromatic</a:t>
            </a:r>
            <a:r>
              <a:rPr lang="en-IN" sz="1800" b="1" dirty="0"/>
              <a:t> Filters Pvt Ltd</a:t>
            </a:r>
          </a:p>
          <a:p>
            <a:pPr marL="285750" indent="-285750">
              <a:buFont typeface="Wingdings" panose="05000000000000000000" pitchFamily="2" charset="2"/>
              <a:buChar char="§"/>
            </a:pPr>
            <a:r>
              <a:rPr lang="en-IN" sz="1800" b="1" dirty="0" err="1"/>
              <a:t>Multitex</a:t>
            </a:r>
            <a:r>
              <a:rPr lang="en-IN" sz="1800" b="1" dirty="0"/>
              <a:t> Filters Pvt Ltd</a:t>
            </a:r>
          </a:p>
          <a:p>
            <a:pPr marL="285750" indent="-285750">
              <a:buFont typeface="Wingdings" panose="05000000000000000000" pitchFamily="2" charset="2"/>
              <a:buChar char="§"/>
            </a:pPr>
            <a:r>
              <a:rPr lang="en-IN" sz="1800" b="1" dirty="0" err="1"/>
              <a:t>Multitex</a:t>
            </a:r>
            <a:r>
              <a:rPr lang="en-IN" sz="1800" b="1" dirty="0"/>
              <a:t> Filtration Engineers Ltd</a:t>
            </a:r>
          </a:p>
          <a:p>
            <a:pPr marL="285750" indent="-285750">
              <a:buFont typeface="Wingdings" panose="05000000000000000000" pitchFamily="2" charset="2"/>
              <a:buChar char="§"/>
            </a:pPr>
            <a:r>
              <a:rPr lang="en-IN" sz="1800" b="1" dirty="0" err="1"/>
              <a:t>Roop</a:t>
            </a:r>
            <a:r>
              <a:rPr lang="en-IN" sz="1800" b="1" dirty="0"/>
              <a:t> Polymer Ltd</a:t>
            </a:r>
          </a:p>
          <a:p>
            <a:pPr marL="285750" indent="-285750">
              <a:buFont typeface="Wingdings" panose="05000000000000000000" pitchFamily="2" charset="2"/>
              <a:buChar char="§"/>
            </a:pPr>
            <a:r>
              <a:rPr lang="en-IN" sz="1800" b="1" dirty="0"/>
              <a:t>Filtration System Solution India Pvt Ltd</a:t>
            </a:r>
          </a:p>
          <a:p>
            <a:pPr marL="285750" indent="-285750">
              <a:buFont typeface="Wingdings" panose="05000000000000000000" pitchFamily="2" charset="2"/>
              <a:buChar char="§"/>
            </a:pPr>
            <a:r>
              <a:rPr lang="en-IN" sz="1800" b="1" dirty="0" err="1"/>
              <a:t>Rotex</a:t>
            </a:r>
            <a:r>
              <a:rPr lang="en-IN" sz="1800" b="1" dirty="0"/>
              <a:t> Automation</a:t>
            </a:r>
          </a:p>
          <a:p>
            <a:pPr marL="285750" indent="-285750">
              <a:buFont typeface="Wingdings" panose="05000000000000000000" pitchFamily="2" charset="2"/>
              <a:buChar char="§"/>
            </a:pPr>
            <a:r>
              <a:rPr lang="en-IN" sz="1800" b="1" dirty="0" err="1"/>
              <a:t>Chaddha</a:t>
            </a:r>
            <a:r>
              <a:rPr lang="en-IN" sz="1800" b="1" dirty="0"/>
              <a:t> Industries</a:t>
            </a:r>
          </a:p>
          <a:p>
            <a:pPr marL="285750" indent="-285750">
              <a:buFont typeface="Wingdings" panose="05000000000000000000" pitchFamily="2" charset="2"/>
              <a:buChar char="§"/>
            </a:pPr>
            <a:r>
              <a:rPr lang="en-IN" sz="1800" b="1" dirty="0"/>
              <a:t>Copper King International (Ambala)</a:t>
            </a:r>
          </a:p>
          <a:p>
            <a:pPr marL="285750" indent="-285750">
              <a:buFont typeface="Wingdings" panose="05000000000000000000" pitchFamily="2" charset="2"/>
              <a:buChar char="§"/>
            </a:pPr>
            <a:r>
              <a:rPr lang="en-IN" sz="1800" b="1" dirty="0"/>
              <a:t>Hitech Filters</a:t>
            </a:r>
          </a:p>
          <a:p>
            <a:pPr marL="285750" indent="-285750">
              <a:buFont typeface="Wingdings" panose="05000000000000000000" pitchFamily="2" charset="2"/>
              <a:buChar char="§"/>
            </a:pPr>
            <a:r>
              <a:rPr lang="en-IN" sz="1800" b="1" dirty="0"/>
              <a:t>Lynx tools and components Pvt ltd</a:t>
            </a:r>
          </a:p>
          <a:p>
            <a:endParaRPr lang="en-IN" sz="1800" dirty="0"/>
          </a:p>
          <a:p>
            <a:endParaRPr lang="en-IN" dirty="0"/>
          </a:p>
          <a:p>
            <a:endParaRPr lang="en-IN" dirty="0"/>
          </a:p>
        </p:txBody>
      </p:sp>
    </p:spTree>
    <p:extLst>
      <p:ext uri="{BB962C8B-B14F-4D97-AF65-F5344CB8AC3E}">
        <p14:creationId xmlns:p14="http://schemas.microsoft.com/office/powerpoint/2010/main" val="368724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217" y="73914"/>
            <a:ext cx="9879965" cy="2333625"/>
          </a:xfrm>
          <a:prstGeom prst="rect">
            <a:avLst/>
          </a:prstGeom>
        </p:spPr>
        <p:txBody>
          <a:bodyPr vert="horz" wrap="square" lIns="0" tIns="12700" rIns="0" bIns="0" rtlCol="0">
            <a:spAutoFit/>
          </a:bodyPr>
          <a:lstStyle/>
          <a:p>
            <a:pPr marL="12700">
              <a:lnSpc>
                <a:spcPct val="100000"/>
              </a:lnSpc>
              <a:spcBef>
                <a:spcPts val="100"/>
              </a:spcBef>
            </a:pPr>
            <a:r>
              <a:rPr sz="3000" b="1" spc="204" dirty="0">
                <a:solidFill>
                  <a:srgbClr val="7E7E7E"/>
                </a:solidFill>
                <a:latin typeface="Arial"/>
                <a:cs typeface="Arial"/>
              </a:rPr>
              <a:t>Introduction</a:t>
            </a:r>
            <a:endParaRPr sz="3000">
              <a:latin typeface="Arial"/>
              <a:cs typeface="Arial"/>
            </a:endParaRPr>
          </a:p>
          <a:p>
            <a:pPr marL="121920" marR="5080">
              <a:lnSpc>
                <a:spcPct val="160000"/>
              </a:lnSpc>
              <a:spcBef>
                <a:spcPts val="170"/>
              </a:spcBef>
            </a:pPr>
            <a:r>
              <a:rPr sz="1500" spc="-5" dirty="0">
                <a:solidFill>
                  <a:srgbClr val="1F4E79"/>
                </a:solidFill>
                <a:latin typeface="Caladea"/>
                <a:cs typeface="Caladea"/>
              </a:rPr>
              <a:t>With cost </a:t>
            </a:r>
            <a:r>
              <a:rPr sz="1500" spc="-10" dirty="0">
                <a:solidFill>
                  <a:srgbClr val="1F4E79"/>
                </a:solidFill>
                <a:latin typeface="Caladea"/>
                <a:cs typeface="Caladea"/>
              </a:rPr>
              <a:t>down production </a:t>
            </a:r>
            <a:r>
              <a:rPr sz="1500" spc="-5" dirty="0">
                <a:solidFill>
                  <a:srgbClr val="1F4E79"/>
                </a:solidFill>
                <a:latin typeface="Caladea"/>
                <a:cs typeface="Caladea"/>
              </a:rPr>
              <a:t>process, </a:t>
            </a:r>
            <a:r>
              <a:rPr sz="1500" spc="-10" dirty="0">
                <a:solidFill>
                  <a:srgbClr val="1F4E79"/>
                </a:solidFill>
                <a:latin typeface="Caladea"/>
                <a:cs typeface="Caladea"/>
              </a:rPr>
              <a:t>excellent </a:t>
            </a:r>
            <a:r>
              <a:rPr sz="1500" spc="-5" dirty="0">
                <a:solidFill>
                  <a:srgbClr val="1F4E79"/>
                </a:solidFill>
                <a:latin typeface="Caladea"/>
                <a:cs typeface="Caladea"/>
              </a:rPr>
              <a:t>transport facilities and wide distribution </a:t>
            </a:r>
            <a:r>
              <a:rPr sz="1500" spc="-10" dirty="0">
                <a:solidFill>
                  <a:srgbClr val="1F4E79"/>
                </a:solidFill>
                <a:latin typeface="Caladea"/>
                <a:cs typeface="Caladea"/>
              </a:rPr>
              <a:t>network, we, "Micro </a:t>
            </a:r>
            <a:r>
              <a:rPr sz="1500" spc="-15" dirty="0">
                <a:solidFill>
                  <a:srgbClr val="1F4E79"/>
                </a:solidFill>
                <a:latin typeface="Caladea"/>
                <a:cs typeface="Caladea"/>
              </a:rPr>
              <a:t>Mesh",  </a:t>
            </a:r>
            <a:r>
              <a:rPr sz="1500" spc="-5" dirty="0">
                <a:solidFill>
                  <a:srgbClr val="1F4E79"/>
                </a:solidFill>
                <a:latin typeface="Caladea"/>
                <a:cs typeface="Caladea"/>
              </a:rPr>
              <a:t>started our business </a:t>
            </a:r>
            <a:r>
              <a:rPr sz="1500" spc="-10" dirty="0">
                <a:solidFill>
                  <a:srgbClr val="1F4E79"/>
                </a:solidFill>
                <a:latin typeface="Caladea"/>
                <a:cs typeface="Caladea"/>
              </a:rPr>
              <a:t>operation </a:t>
            </a:r>
            <a:r>
              <a:rPr sz="1500" dirty="0">
                <a:solidFill>
                  <a:srgbClr val="1F4E79"/>
                </a:solidFill>
                <a:latin typeface="Caladea"/>
                <a:cs typeface="Caladea"/>
              </a:rPr>
              <a:t>in </a:t>
            </a:r>
            <a:r>
              <a:rPr sz="1500" spc="-5" dirty="0">
                <a:solidFill>
                  <a:srgbClr val="1F4E79"/>
                </a:solidFill>
                <a:latin typeface="Caladea"/>
                <a:cs typeface="Caladea"/>
              </a:rPr>
              <a:t>the </a:t>
            </a:r>
            <a:r>
              <a:rPr sz="1500" spc="-10" dirty="0">
                <a:solidFill>
                  <a:srgbClr val="1F4E79"/>
                </a:solidFill>
                <a:latin typeface="Caladea"/>
                <a:cs typeface="Caladea"/>
              </a:rPr>
              <a:t>year </a:t>
            </a:r>
            <a:r>
              <a:rPr sz="1500" spc="-5" dirty="0">
                <a:solidFill>
                  <a:srgbClr val="1F4E79"/>
                </a:solidFill>
                <a:latin typeface="Caladea"/>
                <a:cs typeface="Caladea"/>
              </a:rPr>
              <a:t>1996. Since our inception, </a:t>
            </a:r>
            <a:r>
              <a:rPr sz="1500" spc="-15" dirty="0">
                <a:solidFill>
                  <a:srgbClr val="1F4E79"/>
                </a:solidFill>
                <a:latin typeface="Caladea"/>
                <a:cs typeface="Caladea"/>
              </a:rPr>
              <a:t>we have </a:t>
            </a:r>
            <a:r>
              <a:rPr sz="1500" spc="-5" dirty="0">
                <a:solidFill>
                  <a:srgbClr val="1F4E79"/>
                </a:solidFill>
                <a:latin typeface="Caladea"/>
                <a:cs typeface="Caladea"/>
              </a:rPr>
              <a:t>been </a:t>
            </a:r>
            <a:r>
              <a:rPr sz="1500" spc="-10" dirty="0">
                <a:solidFill>
                  <a:srgbClr val="1F4E79"/>
                </a:solidFill>
                <a:latin typeface="Caladea"/>
                <a:cs typeface="Caladea"/>
              </a:rPr>
              <a:t>relentlessly </a:t>
            </a:r>
            <a:r>
              <a:rPr sz="1500" spc="-5" dirty="0">
                <a:solidFill>
                  <a:srgbClr val="1F4E79"/>
                </a:solidFill>
                <a:latin typeface="Caladea"/>
                <a:cs typeface="Caladea"/>
              </a:rPr>
              <a:t>catering </a:t>
            </a:r>
            <a:r>
              <a:rPr sz="1500" spc="-10" dirty="0">
                <a:solidFill>
                  <a:srgbClr val="1F4E79"/>
                </a:solidFill>
                <a:latin typeface="Caladea"/>
                <a:cs typeface="Caladea"/>
              </a:rPr>
              <a:t>to </a:t>
            </a:r>
            <a:r>
              <a:rPr sz="1500" spc="-5" dirty="0">
                <a:solidFill>
                  <a:srgbClr val="1F4E79"/>
                </a:solidFill>
                <a:latin typeface="Caladea"/>
                <a:cs typeface="Caladea"/>
              </a:rPr>
              <a:t>the </a:t>
            </a:r>
            <a:r>
              <a:rPr sz="1500" dirty="0">
                <a:solidFill>
                  <a:srgbClr val="1F4E79"/>
                </a:solidFill>
                <a:latin typeface="Caladea"/>
                <a:cs typeface="Caladea"/>
              </a:rPr>
              <a:t>specific  </a:t>
            </a:r>
            <a:r>
              <a:rPr sz="1500" spc="-10" dirty="0">
                <a:solidFill>
                  <a:srgbClr val="1F4E79"/>
                </a:solidFill>
                <a:latin typeface="Caladea"/>
                <a:cs typeface="Caladea"/>
              </a:rPr>
              <a:t>requirements </a:t>
            </a:r>
            <a:r>
              <a:rPr sz="1500" spc="-5" dirty="0">
                <a:solidFill>
                  <a:srgbClr val="1F4E79"/>
                </a:solidFill>
                <a:latin typeface="Caladea"/>
                <a:cs typeface="Caladea"/>
              </a:rPr>
              <a:t>of the customers with impeccable quality </a:t>
            </a:r>
            <a:r>
              <a:rPr sz="1500" spc="-10" dirty="0">
                <a:solidFill>
                  <a:srgbClr val="1F4E79"/>
                </a:solidFill>
                <a:latin typeface="Caladea"/>
                <a:cs typeface="Caladea"/>
              </a:rPr>
              <a:t>products </a:t>
            </a:r>
            <a:r>
              <a:rPr sz="1500" spc="-5" dirty="0">
                <a:solidFill>
                  <a:srgbClr val="1F4E79"/>
                </a:solidFill>
                <a:latin typeface="Caladea"/>
                <a:cs typeface="Caladea"/>
              </a:rPr>
              <a:t>and </a:t>
            </a:r>
            <a:r>
              <a:rPr sz="1500" dirty="0">
                <a:solidFill>
                  <a:srgbClr val="1F4E79"/>
                </a:solidFill>
                <a:latin typeface="Caladea"/>
                <a:cs typeface="Caladea"/>
              </a:rPr>
              <a:t>services. </a:t>
            </a:r>
            <a:r>
              <a:rPr sz="1500" spc="-25" dirty="0">
                <a:solidFill>
                  <a:srgbClr val="1F4E79"/>
                </a:solidFill>
                <a:latin typeface="Caladea"/>
                <a:cs typeface="Caladea"/>
              </a:rPr>
              <a:t>We </a:t>
            </a:r>
            <a:r>
              <a:rPr sz="1500" spc="-15" dirty="0">
                <a:solidFill>
                  <a:srgbClr val="1F4E79"/>
                </a:solidFill>
                <a:latin typeface="Caladea"/>
                <a:cs typeface="Caladea"/>
              </a:rPr>
              <a:t>are </a:t>
            </a:r>
            <a:r>
              <a:rPr sz="1500" spc="-5" dirty="0">
                <a:solidFill>
                  <a:srgbClr val="1F4E79"/>
                </a:solidFill>
                <a:latin typeface="Caladea"/>
                <a:cs typeface="Caladea"/>
              </a:rPr>
              <a:t>an </a:t>
            </a:r>
            <a:r>
              <a:rPr sz="1500" spc="-10" dirty="0">
                <a:solidFill>
                  <a:srgbClr val="1F4E79"/>
                </a:solidFill>
                <a:latin typeface="Caladea"/>
                <a:cs typeface="Caladea"/>
              </a:rPr>
              <a:t>acknowledged </a:t>
            </a:r>
            <a:r>
              <a:rPr sz="1500" spc="-5" dirty="0">
                <a:solidFill>
                  <a:srgbClr val="1F4E79"/>
                </a:solidFill>
                <a:latin typeface="Caladea"/>
                <a:cs typeface="Caladea"/>
              </a:rPr>
              <a:t>manufacturer  and </a:t>
            </a:r>
            <a:r>
              <a:rPr sz="1500" spc="-10" dirty="0">
                <a:solidFill>
                  <a:srgbClr val="1F4E79"/>
                </a:solidFill>
                <a:latin typeface="Caladea"/>
                <a:cs typeface="Caladea"/>
              </a:rPr>
              <a:t>exporter </a:t>
            </a:r>
            <a:r>
              <a:rPr sz="1500" spc="-5" dirty="0">
                <a:solidFill>
                  <a:srgbClr val="1F4E79"/>
                </a:solidFill>
                <a:latin typeface="Caladea"/>
                <a:cs typeface="Caladea"/>
              </a:rPr>
              <a:t>of </a:t>
            </a:r>
            <a:r>
              <a:rPr sz="1500" spc="-30" dirty="0">
                <a:solidFill>
                  <a:srgbClr val="1F4E79"/>
                </a:solidFill>
                <a:latin typeface="Caladea"/>
                <a:cs typeface="Caladea"/>
              </a:rPr>
              <a:t>Woven </a:t>
            </a:r>
            <a:r>
              <a:rPr sz="1500" spc="-10" dirty="0">
                <a:solidFill>
                  <a:srgbClr val="1F4E79"/>
                </a:solidFill>
                <a:latin typeface="Caladea"/>
                <a:cs typeface="Caladea"/>
              </a:rPr>
              <a:t>Wire </a:t>
            </a:r>
            <a:r>
              <a:rPr sz="1500" spc="-5" dirty="0">
                <a:solidFill>
                  <a:srgbClr val="1F4E79"/>
                </a:solidFill>
                <a:latin typeface="Caladea"/>
                <a:cs typeface="Caladea"/>
              </a:rPr>
              <a:t>Cloth and </a:t>
            </a:r>
            <a:r>
              <a:rPr sz="1500" spc="-10" dirty="0">
                <a:solidFill>
                  <a:srgbClr val="1F4E79"/>
                </a:solidFill>
                <a:latin typeface="Caladea"/>
                <a:cs typeface="Caladea"/>
              </a:rPr>
              <a:t>Wire </a:t>
            </a:r>
            <a:r>
              <a:rPr sz="1500" spc="-5" dirty="0">
                <a:solidFill>
                  <a:srgbClr val="1F4E79"/>
                </a:solidFill>
                <a:latin typeface="Caladea"/>
                <a:cs typeface="Caladea"/>
              </a:rPr>
              <a:t>Netting, Crimped </a:t>
            </a:r>
            <a:r>
              <a:rPr sz="1500" spc="-10" dirty="0">
                <a:solidFill>
                  <a:srgbClr val="1F4E79"/>
                </a:solidFill>
                <a:latin typeface="Caladea"/>
                <a:cs typeface="Caladea"/>
              </a:rPr>
              <a:t>Wire </a:t>
            </a:r>
            <a:r>
              <a:rPr sz="1500" spc="-5" dirty="0">
                <a:solidFill>
                  <a:srgbClr val="1F4E79"/>
                </a:solidFill>
                <a:latin typeface="Caladea"/>
                <a:cs typeface="Caladea"/>
              </a:rPr>
              <a:t>Mesh, Circular Screen/Filters </a:t>
            </a:r>
            <a:r>
              <a:rPr sz="1500" spc="-15" dirty="0">
                <a:solidFill>
                  <a:srgbClr val="1F4E79"/>
                </a:solidFill>
                <a:latin typeface="Caladea"/>
                <a:cs typeface="Caladea"/>
              </a:rPr>
              <a:t>for </a:t>
            </a:r>
            <a:r>
              <a:rPr sz="1500" dirty="0">
                <a:solidFill>
                  <a:srgbClr val="1F4E79"/>
                </a:solidFill>
                <a:latin typeface="Caladea"/>
                <a:cs typeface="Caladea"/>
              </a:rPr>
              <a:t>Plastic </a:t>
            </a:r>
            <a:r>
              <a:rPr sz="1500" spc="-5" dirty="0">
                <a:solidFill>
                  <a:srgbClr val="1F4E79"/>
                </a:solidFill>
                <a:latin typeface="Caladea"/>
                <a:cs typeface="Caladea"/>
              </a:rPr>
              <a:t>and </a:t>
            </a:r>
            <a:r>
              <a:rPr sz="1500" spc="-10" dirty="0">
                <a:solidFill>
                  <a:srgbClr val="1F4E79"/>
                </a:solidFill>
                <a:latin typeface="Caladea"/>
                <a:cs typeface="Caladea"/>
              </a:rPr>
              <a:t>Rubber  </a:t>
            </a:r>
            <a:r>
              <a:rPr sz="1500" spc="-5" dirty="0">
                <a:solidFill>
                  <a:srgbClr val="1F4E79"/>
                </a:solidFill>
                <a:latin typeface="Caladea"/>
                <a:cs typeface="Caladea"/>
              </a:rPr>
              <a:t>Extrudes, Chain </a:t>
            </a:r>
            <a:r>
              <a:rPr sz="1500" dirty="0">
                <a:solidFill>
                  <a:srgbClr val="1F4E79"/>
                </a:solidFill>
                <a:latin typeface="Caladea"/>
                <a:cs typeface="Caladea"/>
              </a:rPr>
              <a:t>Link </a:t>
            </a:r>
            <a:r>
              <a:rPr sz="1500" spc="-10" dirty="0">
                <a:solidFill>
                  <a:srgbClr val="1F4E79"/>
                </a:solidFill>
                <a:latin typeface="Caladea"/>
                <a:cs typeface="Caladea"/>
              </a:rPr>
              <a:t>Fencing, </a:t>
            </a:r>
            <a:r>
              <a:rPr sz="1500" spc="-15" dirty="0">
                <a:solidFill>
                  <a:srgbClr val="1F4E79"/>
                </a:solidFill>
                <a:latin typeface="Caladea"/>
                <a:cs typeface="Caladea"/>
              </a:rPr>
              <a:t>Welded </a:t>
            </a:r>
            <a:r>
              <a:rPr sz="1500" spc="-5" dirty="0">
                <a:solidFill>
                  <a:srgbClr val="1F4E79"/>
                </a:solidFill>
                <a:latin typeface="Caladea"/>
                <a:cs typeface="Caladea"/>
              </a:rPr>
              <a:t>Mesh, </a:t>
            </a:r>
            <a:r>
              <a:rPr sz="1500" spc="-15" dirty="0">
                <a:solidFill>
                  <a:srgbClr val="1F4E79"/>
                </a:solidFill>
                <a:latin typeface="Caladea"/>
                <a:cs typeface="Caladea"/>
              </a:rPr>
              <a:t>Perforated </a:t>
            </a:r>
            <a:r>
              <a:rPr sz="1500" spc="-5" dirty="0">
                <a:solidFill>
                  <a:srgbClr val="1F4E79"/>
                </a:solidFill>
                <a:latin typeface="Caladea"/>
                <a:cs typeface="Caladea"/>
              </a:rPr>
              <a:t>Sheets and Expanded Metal, S.S. </a:t>
            </a:r>
            <a:r>
              <a:rPr sz="1500" spc="-10" dirty="0">
                <a:solidFill>
                  <a:srgbClr val="1F4E79"/>
                </a:solidFill>
                <a:latin typeface="Caladea"/>
                <a:cs typeface="Caladea"/>
              </a:rPr>
              <a:t>Wire </a:t>
            </a:r>
            <a:r>
              <a:rPr sz="1500" spc="-5" dirty="0">
                <a:solidFill>
                  <a:srgbClr val="1F4E79"/>
                </a:solidFill>
                <a:latin typeface="Caladea"/>
                <a:cs typeface="Caladea"/>
              </a:rPr>
              <a:t>Mesh and </a:t>
            </a:r>
            <a:r>
              <a:rPr sz="1500" spc="-15" dirty="0">
                <a:solidFill>
                  <a:srgbClr val="1F4E79"/>
                </a:solidFill>
                <a:latin typeface="Caladea"/>
                <a:cs typeface="Caladea"/>
              </a:rPr>
              <a:t>Hardware</a:t>
            </a:r>
            <a:r>
              <a:rPr sz="1500" spc="15" dirty="0">
                <a:solidFill>
                  <a:srgbClr val="1F4E79"/>
                </a:solidFill>
                <a:latin typeface="Caladea"/>
                <a:cs typeface="Caladea"/>
              </a:rPr>
              <a:t> </a:t>
            </a:r>
            <a:r>
              <a:rPr sz="1500" dirty="0">
                <a:solidFill>
                  <a:srgbClr val="1F4E79"/>
                </a:solidFill>
                <a:latin typeface="Caladea"/>
                <a:cs typeface="Caladea"/>
              </a:rPr>
              <a:t>Mesh</a:t>
            </a:r>
            <a:r>
              <a:rPr sz="1500" dirty="0">
                <a:solidFill>
                  <a:srgbClr val="404040"/>
                </a:solidFill>
                <a:latin typeface="Caladea"/>
                <a:cs typeface="Caladea"/>
              </a:rPr>
              <a:t>.</a:t>
            </a:r>
            <a:endParaRPr sz="1500">
              <a:latin typeface="Caladea"/>
              <a:cs typeface="Caladea"/>
            </a:endParaRPr>
          </a:p>
        </p:txBody>
      </p:sp>
      <p:sp>
        <p:nvSpPr>
          <p:cNvPr id="3" name="object 3"/>
          <p:cNvSpPr txBox="1"/>
          <p:nvPr/>
        </p:nvSpPr>
        <p:spPr>
          <a:xfrm>
            <a:off x="275640" y="2938653"/>
            <a:ext cx="6840220" cy="2905125"/>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7E7E7E"/>
                </a:solidFill>
                <a:latin typeface="Caladea"/>
                <a:cs typeface="Caladea"/>
              </a:rPr>
              <a:t>The </a:t>
            </a:r>
            <a:r>
              <a:rPr sz="1500" b="1" spc="-20" dirty="0">
                <a:solidFill>
                  <a:srgbClr val="7E7E7E"/>
                </a:solidFill>
                <a:latin typeface="Caladea"/>
                <a:cs typeface="Caladea"/>
              </a:rPr>
              <a:t>key </a:t>
            </a:r>
            <a:r>
              <a:rPr sz="1500" b="1" spc="-5" dirty="0">
                <a:solidFill>
                  <a:srgbClr val="7E7E7E"/>
                </a:solidFill>
                <a:latin typeface="Caladea"/>
                <a:cs typeface="Caladea"/>
              </a:rPr>
              <a:t>factors for which </a:t>
            </a:r>
            <a:r>
              <a:rPr sz="1500" b="1" spc="-20" dirty="0">
                <a:solidFill>
                  <a:srgbClr val="7E7E7E"/>
                </a:solidFill>
                <a:latin typeface="Caladea"/>
                <a:cs typeface="Caladea"/>
              </a:rPr>
              <a:t>we received </a:t>
            </a:r>
            <a:r>
              <a:rPr sz="1500" b="1" spc="-10" dirty="0">
                <a:solidFill>
                  <a:srgbClr val="7E7E7E"/>
                </a:solidFill>
                <a:latin typeface="Caladea"/>
                <a:cs typeface="Caladea"/>
              </a:rPr>
              <a:t>admiration from </a:t>
            </a:r>
            <a:r>
              <a:rPr sz="1500" b="1" spc="-5" dirty="0">
                <a:solidFill>
                  <a:srgbClr val="7E7E7E"/>
                </a:solidFill>
                <a:latin typeface="Caladea"/>
                <a:cs typeface="Caladea"/>
              </a:rPr>
              <a:t>our customers</a:t>
            </a:r>
            <a:r>
              <a:rPr sz="1500" b="1" spc="30" dirty="0">
                <a:solidFill>
                  <a:srgbClr val="7E7E7E"/>
                </a:solidFill>
                <a:latin typeface="Caladea"/>
                <a:cs typeface="Caladea"/>
              </a:rPr>
              <a:t> </a:t>
            </a:r>
            <a:r>
              <a:rPr sz="1500" b="1" dirty="0">
                <a:solidFill>
                  <a:srgbClr val="7E7E7E"/>
                </a:solidFill>
                <a:latin typeface="Caladea"/>
                <a:cs typeface="Caladea"/>
              </a:rPr>
              <a:t>include</a:t>
            </a:r>
            <a:r>
              <a:rPr sz="1500" dirty="0">
                <a:solidFill>
                  <a:srgbClr val="404040"/>
                </a:solidFill>
                <a:latin typeface="Caladea"/>
                <a:cs typeface="Caladea"/>
              </a:rPr>
              <a:t>:</a:t>
            </a:r>
            <a:endParaRPr sz="1500">
              <a:latin typeface="Caladea"/>
              <a:cs typeface="Caladea"/>
            </a:endParaRPr>
          </a:p>
          <a:p>
            <a:pPr marL="241300" indent="-228600">
              <a:lnSpc>
                <a:spcPct val="100000"/>
              </a:lnSpc>
              <a:spcBef>
                <a:spcPts val="1185"/>
              </a:spcBef>
              <a:buFont typeface="Arial"/>
              <a:buChar char="•"/>
              <a:tabLst>
                <a:tab pos="240665" algn="l"/>
                <a:tab pos="241300" algn="l"/>
              </a:tabLst>
            </a:pPr>
            <a:r>
              <a:rPr sz="1500" spc="-5" dirty="0">
                <a:solidFill>
                  <a:srgbClr val="1F4E79"/>
                </a:solidFill>
                <a:latin typeface="Caladea"/>
                <a:cs typeface="Caladea"/>
              </a:rPr>
              <a:t>Timely</a:t>
            </a:r>
            <a:r>
              <a:rPr sz="1500" spc="-25" dirty="0">
                <a:solidFill>
                  <a:srgbClr val="1F4E79"/>
                </a:solidFill>
                <a:latin typeface="Caladea"/>
                <a:cs typeface="Caladea"/>
              </a:rPr>
              <a:t> </a:t>
            </a:r>
            <a:r>
              <a:rPr sz="1500" spc="-10" dirty="0">
                <a:solidFill>
                  <a:srgbClr val="1F4E79"/>
                </a:solidFill>
                <a:latin typeface="Caladea"/>
                <a:cs typeface="Caladea"/>
              </a:rPr>
              <a:t>Delivery</a:t>
            </a:r>
            <a:endParaRPr sz="1500">
              <a:latin typeface="Caladea"/>
              <a:cs typeface="Caladea"/>
            </a:endParaRPr>
          </a:p>
          <a:p>
            <a:pPr marL="241300" indent="-228600">
              <a:lnSpc>
                <a:spcPct val="100000"/>
              </a:lnSpc>
              <a:spcBef>
                <a:spcPts val="1175"/>
              </a:spcBef>
              <a:buFont typeface="Arial"/>
              <a:buChar char="•"/>
              <a:tabLst>
                <a:tab pos="240665" algn="l"/>
                <a:tab pos="241300" algn="l"/>
              </a:tabLst>
            </a:pPr>
            <a:r>
              <a:rPr sz="1500" spc="-5" dirty="0">
                <a:solidFill>
                  <a:srgbClr val="1F4E79"/>
                </a:solidFill>
                <a:latin typeface="Caladea"/>
                <a:cs typeface="Caladea"/>
              </a:rPr>
              <a:t>Ethical Business</a:t>
            </a:r>
            <a:r>
              <a:rPr sz="1500" dirty="0">
                <a:solidFill>
                  <a:srgbClr val="1F4E79"/>
                </a:solidFill>
                <a:latin typeface="Caladea"/>
                <a:cs typeface="Caladea"/>
              </a:rPr>
              <a:t> </a:t>
            </a:r>
            <a:r>
              <a:rPr sz="1500" spc="-10" dirty="0">
                <a:solidFill>
                  <a:srgbClr val="1F4E79"/>
                </a:solidFill>
                <a:latin typeface="Caladea"/>
                <a:cs typeface="Caladea"/>
              </a:rPr>
              <a:t>Policies</a:t>
            </a:r>
            <a:endParaRPr sz="1500">
              <a:latin typeface="Caladea"/>
              <a:cs typeface="Caladea"/>
            </a:endParaRPr>
          </a:p>
          <a:p>
            <a:pPr marL="241300" indent="-228600">
              <a:lnSpc>
                <a:spcPct val="100000"/>
              </a:lnSpc>
              <a:spcBef>
                <a:spcPts val="1180"/>
              </a:spcBef>
              <a:buFont typeface="Arial"/>
              <a:buChar char="•"/>
              <a:tabLst>
                <a:tab pos="240665" algn="l"/>
                <a:tab pos="241300" algn="l"/>
              </a:tabLst>
            </a:pPr>
            <a:r>
              <a:rPr sz="1500" spc="-5" dirty="0">
                <a:solidFill>
                  <a:srgbClr val="1F4E79"/>
                </a:solidFill>
                <a:latin typeface="Caladea"/>
                <a:cs typeface="Caladea"/>
              </a:rPr>
              <a:t>Best Quality </a:t>
            </a:r>
            <a:r>
              <a:rPr sz="1500" spc="-10" dirty="0">
                <a:solidFill>
                  <a:srgbClr val="1F4E79"/>
                </a:solidFill>
                <a:latin typeface="Caladea"/>
                <a:cs typeface="Caladea"/>
              </a:rPr>
              <a:t>Products</a:t>
            </a:r>
            <a:endParaRPr sz="1500">
              <a:latin typeface="Caladea"/>
              <a:cs typeface="Caladea"/>
            </a:endParaRPr>
          </a:p>
          <a:p>
            <a:pPr marL="241300" indent="-228600">
              <a:lnSpc>
                <a:spcPct val="100000"/>
              </a:lnSpc>
              <a:spcBef>
                <a:spcPts val="1190"/>
              </a:spcBef>
              <a:buFont typeface="Arial"/>
              <a:buChar char="•"/>
              <a:tabLst>
                <a:tab pos="240665" algn="l"/>
                <a:tab pos="241300" algn="l"/>
              </a:tabLst>
            </a:pPr>
            <a:r>
              <a:rPr sz="1500" spc="-15" dirty="0">
                <a:solidFill>
                  <a:srgbClr val="1F4E79"/>
                </a:solidFill>
                <a:latin typeface="Caladea"/>
                <a:cs typeface="Caladea"/>
              </a:rPr>
              <a:t>Follows</a:t>
            </a:r>
            <a:r>
              <a:rPr sz="1500" spc="15" dirty="0">
                <a:solidFill>
                  <a:srgbClr val="1F4E79"/>
                </a:solidFill>
                <a:latin typeface="Caladea"/>
                <a:cs typeface="Caladea"/>
              </a:rPr>
              <a:t> </a:t>
            </a:r>
            <a:r>
              <a:rPr sz="1500" spc="-10" dirty="0">
                <a:solidFill>
                  <a:srgbClr val="1F4E79"/>
                </a:solidFill>
                <a:latin typeface="Caladea"/>
                <a:cs typeface="Caladea"/>
              </a:rPr>
              <a:t>Law</a:t>
            </a:r>
            <a:endParaRPr sz="1500">
              <a:latin typeface="Caladea"/>
              <a:cs typeface="Caladea"/>
            </a:endParaRPr>
          </a:p>
          <a:p>
            <a:pPr marL="241300" indent="-228600">
              <a:lnSpc>
                <a:spcPct val="100000"/>
              </a:lnSpc>
              <a:spcBef>
                <a:spcPts val="1175"/>
              </a:spcBef>
              <a:buFont typeface="Arial"/>
              <a:buChar char="•"/>
              <a:tabLst>
                <a:tab pos="240665" algn="l"/>
                <a:tab pos="241300" algn="l"/>
              </a:tabLst>
            </a:pPr>
            <a:r>
              <a:rPr sz="1500" spc="-10" dirty="0">
                <a:solidFill>
                  <a:srgbClr val="1F4E79"/>
                </a:solidFill>
                <a:latin typeface="Caladea"/>
                <a:cs typeface="Caladea"/>
              </a:rPr>
              <a:t>Trust</a:t>
            </a:r>
            <a:endParaRPr sz="1500">
              <a:latin typeface="Caladea"/>
              <a:cs typeface="Caladea"/>
            </a:endParaRPr>
          </a:p>
          <a:p>
            <a:pPr marL="241300" indent="-228600">
              <a:lnSpc>
                <a:spcPct val="100000"/>
              </a:lnSpc>
              <a:spcBef>
                <a:spcPts val="1180"/>
              </a:spcBef>
              <a:buFont typeface="Arial"/>
              <a:buChar char="•"/>
              <a:tabLst>
                <a:tab pos="240665" algn="l"/>
                <a:tab pos="241300" algn="l"/>
              </a:tabLst>
            </a:pPr>
            <a:r>
              <a:rPr sz="1500" spc="-5" dirty="0">
                <a:solidFill>
                  <a:srgbClr val="1F4E79"/>
                </a:solidFill>
                <a:latin typeface="Caladea"/>
                <a:cs typeface="Caladea"/>
              </a:rPr>
              <a:t>Efficient</a:t>
            </a:r>
            <a:r>
              <a:rPr sz="1500" spc="-25" dirty="0">
                <a:solidFill>
                  <a:srgbClr val="1F4E79"/>
                </a:solidFill>
                <a:latin typeface="Caladea"/>
                <a:cs typeface="Caladea"/>
              </a:rPr>
              <a:t> </a:t>
            </a:r>
            <a:r>
              <a:rPr sz="1500" spc="-5" dirty="0">
                <a:solidFill>
                  <a:srgbClr val="1F4E79"/>
                </a:solidFill>
                <a:latin typeface="Caladea"/>
                <a:cs typeface="Caladea"/>
              </a:rPr>
              <a:t>Communication</a:t>
            </a:r>
            <a:endParaRPr sz="1500">
              <a:latin typeface="Caladea"/>
              <a:cs typeface="Caladea"/>
            </a:endParaRPr>
          </a:p>
          <a:p>
            <a:pPr marL="241300" indent="-228600">
              <a:lnSpc>
                <a:spcPct val="100000"/>
              </a:lnSpc>
              <a:spcBef>
                <a:spcPts val="1185"/>
              </a:spcBef>
              <a:buFont typeface="Arial"/>
              <a:buChar char="•"/>
              <a:tabLst>
                <a:tab pos="240665" algn="l"/>
                <a:tab pos="241300" algn="l"/>
              </a:tabLst>
            </a:pPr>
            <a:r>
              <a:rPr sz="1500" spc="-10" dirty="0">
                <a:solidFill>
                  <a:srgbClr val="1F4E79"/>
                </a:solidFill>
                <a:latin typeface="Caladea"/>
                <a:cs typeface="Caladea"/>
              </a:rPr>
              <a:t>Corporate</a:t>
            </a:r>
            <a:r>
              <a:rPr sz="1500" spc="35" dirty="0">
                <a:solidFill>
                  <a:srgbClr val="1F4E79"/>
                </a:solidFill>
                <a:latin typeface="Caladea"/>
                <a:cs typeface="Caladea"/>
              </a:rPr>
              <a:t> </a:t>
            </a:r>
            <a:r>
              <a:rPr sz="1500" dirty="0">
                <a:solidFill>
                  <a:srgbClr val="1F4E79"/>
                </a:solidFill>
                <a:latin typeface="Caladea"/>
                <a:cs typeface="Caladea"/>
              </a:rPr>
              <a:t>Image</a:t>
            </a:r>
            <a:endParaRPr sz="1500">
              <a:latin typeface="Caladea"/>
              <a:cs typeface="Caladea"/>
            </a:endParaRPr>
          </a:p>
        </p:txBody>
      </p:sp>
      <p:grpSp>
        <p:nvGrpSpPr>
          <p:cNvPr id="4" name="object 4"/>
          <p:cNvGrpSpPr/>
          <p:nvPr/>
        </p:nvGrpSpPr>
        <p:grpSpPr>
          <a:xfrm>
            <a:off x="3811523" y="2548127"/>
            <a:ext cx="7240905" cy="4229100"/>
            <a:chOff x="3811523" y="2548127"/>
            <a:chExt cx="7240905" cy="4229100"/>
          </a:xfrm>
        </p:grpSpPr>
        <p:sp>
          <p:nvSpPr>
            <p:cNvPr id="5" name="object 5"/>
            <p:cNvSpPr/>
            <p:nvPr/>
          </p:nvSpPr>
          <p:spPr>
            <a:xfrm>
              <a:off x="3869435" y="3555491"/>
              <a:ext cx="4198620" cy="31485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840479" y="3526536"/>
              <a:ext cx="4257040" cy="3206750"/>
            </a:xfrm>
            <a:custGeom>
              <a:avLst/>
              <a:gdLst/>
              <a:ahLst/>
              <a:cxnLst/>
              <a:rect l="l" t="t" r="r" b="b"/>
              <a:pathLst>
                <a:path w="4257040" h="3206750">
                  <a:moveTo>
                    <a:pt x="0" y="3206496"/>
                  </a:moveTo>
                  <a:lnTo>
                    <a:pt x="4256532" y="3206496"/>
                  </a:lnTo>
                  <a:lnTo>
                    <a:pt x="4256532" y="0"/>
                  </a:lnTo>
                  <a:lnTo>
                    <a:pt x="0" y="0"/>
                  </a:lnTo>
                  <a:lnTo>
                    <a:pt x="0" y="3206496"/>
                  </a:lnTo>
                  <a:close/>
                </a:path>
              </a:pathLst>
            </a:custGeom>
            <a:ln w="57912">
              <a:solidFill>
                <a:srgbClr val="FFFF00"/>
              </a:solidFill>
            </a:ln>
          </p:spPr>
          <p:txBody>
            <a:bodyPr wrap="square" lIns="0" tIns="0" rIns="0" bIns="0" rtlCol="0"/>
            <a:lstStyle/>
            <a:p>
              <a:endParaRPr/>
            </a:p>
          </p:txBody>
        </p:sp>
        <p:sp>
          <p:nvSpPr>
            <p:cNvPr id="7" name="object 7"/>
            <p:cNvSpPr/>
            <p:nvPr/>
          </p:nvSpPr>
          <p:spPr>
            <a:xfrm>
              <a:off x="8244839" y="2586226"/>
              <a:ext cx="2769107" cy="41529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225789" y="2567177"/>
              <a:ext cx="2807335" cy="4191000"/>
            </a:xfrm>
            <a:custGeom>
              <a:avLst/>
              <a:gdLst/>
              <a:ahLst/>
              <a:cxnLst/>
              <a:rect l="l" t="t" r="r" b="b"/>
              <a:pathLst>
                <a:path w="2807334" h="4191000">
                  <a:moveTo>
                    <a:pt x="0" y="4191000"/>
                  </a:moveTo>
                  <a:lnTo>
                    <a:pt x="2807207" y="4191000"/>
                  </a:lnTo>
                  <a:lnTo>
                    <a:pt x="2807207" y="0"/>
                  </a:lnTo>
                  <a:lnTo>
                    <a:pt x="0" y="0"/>
                  </a:lnTo>
                  <a:lnTo>
                    <a:pt x="0" y="4191000"/>
                  </a:lnTo>
                  <a:close/>
                </a:path>
              </a:pathLst>
            </a:custGeom>
            <a:ln w="38100">
              <a:solidFill>
                <a:srgbClr val="FFFF00"/>
              </a:solidFill>
            </a:ln>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9284-5767-4ADF-B375-9DC1071FCF2A}"/>
              </a:ext>
            </a:extLst>
          </p:cNvPr>
          <p:cNvSpPr>
            <a:spLocks noGrp="1"/>
          </p:cNvSpPr>
          <p:nvPr>
            <p:ph type="title"/>
          </p:nvPr>
        </p:nvSpPr>
        <p:spPr>
          <a:xfrm>
            <a:off x="78739" y="101295"/>
            <a:ext cx="5078095" cy="677108"/>
          </a:xfrm>
        </p:spPr>
        <p:txBody>
          <a:bodyPr/>
          <a:lstStyle/>
          <a:p>
            <a:r>
              <a:rPr lang="en-IN" dirty="0"/>
              <a:t>Insights….</a:t>
            </a:r>
          </a:p>
        </p:txBody>
      </p:sp>
      <p:sp>
        <p:nvSpPr>
          <p:cNvPr id="3" name="Text Placeholder 2">
            <a:extLst>
              <a:ext uri="{FF2B5EF4-FFF2-40B4-BE49-F238E27FC236}">
                <a16:creationId xmlns:a16="http://schemas.microsoft.com/office/drawing/2014/main" id="{1FB0105C-25C0-43D8-9E9D-9683FDD5AC0C}"/>
              </a:ext>
            </a:extLst>
          </p:cNvPr>
          <p:cNvSpPr>
            <a:spLocks noGrp="1"/>
          </p:cNvSpPr>
          <p:nvPr>
            <p:ph type="body" idx="1"/>
          </p:nvPr>
        </p:nvSpPr>
        <p:spPr>
          <a:xfrm>
            <a:off x="392556" y="1553082"/>
            <a:ext cx="11406886" cy="5940088"/>
          </a:xfrm>
        </p:spPr>
        <p:txBody>
          <a:bodyPr/>
          <a:lstStyle/>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sz="1800" b="1" dirty="0">
              <a:solidFill>
                <a:srgbClr val="16365C"/>
              </a:solidFill>
              <a:latin typeface="Arial" panose="020B0604020202020204" pitchFamily="34" charset="0"/>
            </a:endParaRPr>
          </a:p>
          <a:p>
            <a:endParaRPr lang="en-IN" dirty="0"/>
          </a:p>
        </p:txBody>
      </p:sp>
      <p:pic>
        <p:nvPicPr>
          <p:cNvPr id="5" name="Picture 4">
            <a:extLst>
              <a:ext uri="{FF2B5EF4-FFF2-40B4-BE49-F238E27FC236}">
                <a16:creationId xmlns:a16="http://schemas.microsoft.com/office/drawing/2014/main" id="{6BCC980F-B025-4AB3-9E2D-1E74A9D05082}"/>
              </a:ext>
            </a:extLst>
          </p:cNvPr>
          <p:cNvPicPr>
            <a:picLocks noChangeAspect="1"/>
          </p:cNvPicPr>
          <p:nvPr/>
        </p:nvPicPr>
        <p:blipFill rotWithShape="1">
          <a:blip r:embed="rId3">
            <a:extLst>
              <a:ext uri="{28A0092B-C50C-407E-A947-70E740481C1C}">
                <a14:useLocalDpi xmlns:a14="http://schemas.microsoft.com/office/drawing/2010/main" val="0"/>
              </a:ext>
            </a:extLst>
          </a:blip>
          <a:srcRect l="-2067" t="-2073" r="-1267" b="-1261"/>
          <a:stretch/>
        </p:blipFill>
        <p:spPr>
          <a:xfrm>
            <a:off x="61200" y="972000"/>
            <a:ext cx="5580000" cy="5580000"/>
          </a:xfrm>
          <a:prstGeom prst="rect">
            <a:avLst/>
          </a:prstGeom>
          <a:solidFill>
            <a:schemeClr val="bg1"/>
          </a:solidFill>
          <a:ln w="28575">
            <a:solidFill>
              <a:schemeClr val="tx1"/>
            </a:solidFill>
            <a:prstDash val="solid"/>
          </a:ln>
          <a:effectLst>
            <a:outerShdw blurRad="50800" dir="2280000" sx="23000" sy="23000" algn="ctr" rotWithShape="0">
              <a:schemeClr val="accent4">
                <a:lumMod val="75000"/>
              </a:schemeClr>
            </a:outerShdw>
            <a:softEdge rad="0"/>
          </a:effectLst>
        </p:spPr>
      </p:pic>
      <p:pic>
        <p:nvPicPr>
          <p:cNvPr id="9" name="Picture 8">
            <a:extLst>
              <a:ext uri="{FF2B5EF4-FFF2-40B4-BE49-F238E27FC236}">
                <a16:creationId xmlns:a16="http://schemas.microsoft.com/office/drawing/2014/main" id="{AC27CB79-FB34-49C8-8B27-B4619F88398A}"/>
              </a:ext>
            </a:extLst>
          </p:cNvPr>
          <p:cNvPicPr>
            <a:picLocks noChangeAspect="1"/>
          </p:cNvPicPr>
          <p:nvPr/>
        </p:nvPicPr>
        <p:blipFill rotWithShape="1">
          <a:blip r:embed="rId4">
            <a:extLst>
              <a:ext uri="{28A0092B-C50C-407E-A947-70E740481C1C}">
                <a14:useLocalDpi xmlns:a14="http://schemas.microsoft.com/office/drawing/2010/main" val="0"/>
              </a:ext>
            </a:extLst>
          </a:blip>
          <a:srcRect l="-1667" t="-1667" r="-1667" b="-1667"/>
          <a:stretch/>
        </p:blipFill>
        <p:spPr>
          <a:xfrm>
            <a:off x="6249600" y="973064"/>
            <a:ext cx="5580000" cy="5580000"/>
          </a:xfrm>
          <a:prstGeom prst="rect">
            <a:avLst/>
          </a:prstGeom>
          <a:ln w="25400">
            <a:solidFill>
              <a:schemeClr val="tx1"/>
            </a:solidFill>
            <a:prstDash val="solid"/>
          </a:ln>
          <a:effectLst>
            <a:innerShdw blurRad="114300">
              <a:prstClr val="black"/>
            </a:innerShdw>
            <a:softEdge rad="0"/>
          </a:effectLst>
          <a:scene3d>
            <a:camera prst="orthographicFront">
              <a:rot lat="0" lon="21594000" rev="0"/>
            </a:camera>
            <a:lightRig rig="threePt" dir="t"/>
          </a:scene3d>
        </p:spPr>
      </p:pic>
    </p:spTree>
    <p:extLst>
      <p:ext uri="{BB962C8B-B14F-4D97-AF65-F5344CB8AC3E}">
        <p14:creationId xmlns:p14="http://schemas.microsoft.com/office/powerpoint/2010/main" val="64893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274807" y="146304"/>
              <a:ext cx="1714500" cy="108966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916939" y="4413084"/>
            <a:ext cx="8759190" cy="1689565"/>
          </a:xfrm>
          <a:prstGeom prst="rect">
            <a:avLst/>
          </a:prstGeom>
        </p:spPr>
        <p:txBody>
          <a:bodyPr vert="horz" wrap="square" lIns="0" tIns="12700" rIns="0" bIns="0" rtlCol="0">
            <a:spAutoFit/>
          </a:bodyPr>
          <a:lstStyle/>
          <a:p>
            <a:pPr marL="12700" marR="5080">
              <a:lnSpc>
                <a:spcPct val="120100"/>
              </a:lnSpc>
              <a:spcBef>
                <a:spcPts val="100"/>
              </a:spcBef>
            </a:pPr>
            <a:r>
              <a:rPr lang="en-IN" sz="2800" spc="-15" dirty="0">
                <a:solidFill>
                  <a:srgbClr val="FFFFFF"/>
                </a:solidFill>
                <a:latin typeface="Carlito"/>
                <a:cs typeface="Carlito"/>
              </a:rPr>
              <a:t>MANISH JAIN</a:t>
            </a:r>
            <a:br>
              <a:rPr lang="en-IN" sz="2800" spc="-15" dirty="0">
                <a:solidFill>
                  <a:srgbClr val="FFFFFF"/>
                </a:solidFill>
                <a:latin typeface="Carlito"/>
                <a:cs typeface="Carlito"/>
              </a:rPr>
            </a:br>
            <a:r>
              <a:rPr lang="en-IN" sz="2800" spc="-15" dirty="0">
                <a:solidFill>
                  <a:srgbClr val="FFFFFF"/>
                </a:solidFill>
                <a:latin typeface="Carlito"/>
                <a:cs typeface="Carlito"/>
              </a:rPr>
              <a:t>Director</a:t>
            </a:r>
            <a:br>
              <a:rPr lang="en-IN" sz="2800" spc="-15" dirty="0">
                <a:solidFill>
                  <a:srgbClr val="FFFFFF"/>
                </a:solidFill>
                <a:latin typeface="Carlito"/>
                <a:cs typeface="Carlito"/>
              </a:rPr>
            </a:br>
            <a:r>
              <a:rPr sz="1800" spc="-15" dirty="0">
                <a:solidFill>
                  <a:srgbClr val="FFFFFF"/>
                </a:solidFill>
                <a:latin typeface="Carlito"/>
                <a:cs typeface="Carlito"/>
              </a:rPr>
              <a:t>Factory </a:t>
            </a:r>
            <a:r>
              <a:rPr sz="1800" spc="-5" dirty="0">
                <a:solidFill>
                  <a:srgbClr val="FFFFFF"/>
                </a:solidFill>
                <a:latin typeface="Carlito"/>
                <a:cs typeface="Carlito"/>
              </a:rPr>
              <a:t>Add: #121, </a:t>
            </a:r>
            <a:r>
              <a:rPr sz="1800" spc="-15" dirty="0">
                <a:solidFill>
                  <a:srgbClr val="FFFFFF"/>
                </a:solidFill>
                <a:latin typeface="Carlito"/>
                <a:cs typeface="Carlito"/>
              </a:rPr>
              <a:t>Sector-6, </a:t>
            </a:r>
            <a:r>
              <a:rPr sz="1800" spc="-5" dirty="0">
                <a:solidFill>
                  <a:srgbClr val="FFFFFF"/>
                </a:solidFill>
                <a:latin typeface="Carlito"/>
                <a:cs typeface="Carlito"/>
              </a:rPr>
              <a:t>IMT </a:t>
            </a:r>
            <a:r>
              <a:rPr sz="1800" spc="-35" dirty="0">
                <a:solidFill>
                  <a:srgbClr val="FFFFFF"/>
                </a:solidFill>
                <a:latin typeface="Carlito"/>
                <a:cs typeface="Carlito"/>
              </a:rPr>
              <a:t>Manesar, </a:t>
            </a:r>
            <a:r>
              <a:rPr sz="1800" spc="-15" dirty="0">
                <a:solidFill>
                  <a:srgbClr val="FFFFFF"/>
                </a:solidFill>
                <a:latin typeface="Carlito"/>
                <a:cs typeface="Carlito"/>
              </a:rPr>
              <a:t>Gurgaon- </a:t>
            </a:r>
            <a:r>
              <a:rPr sz="1800" spc="-10" dirty="0">
                <a:solidFill>
                  <a:srgbClr val="FFFFFF"/>
                </a:solidFill>
                <a:latin typeface="Carlito"/>
                <a:cs typeface="Carlito"/>
              </a:rPr>
              <a:t>122050  </a:t>
            </a:r>
            <a:br>
              <a:rPr lang="en-IN" sz="1800" spc="-10" dirty="0">
                <a:solidFill>
                  <a:srgbClr val="FFFFFF"/>
                </a:solidFill>
                <a:latin typeface="Carlito"/>
                <a:cs typeface="Carlito"/>
              </a:rPr>
            </a:br>
            <a:r>
              <a:rPr sz="1800" spc="-15" dirty="0">
                <a:solidFill>
                  <a:srgbClr val="FFFFFF"/>
                </a:solidFill>
                <a:latin typeface="Carlito"/>
                <a:cs typeface="Carlito"/>
              </a:rPr>
              <a:t>Contact </a:t>
            </a:r>
            <a:r>
              <a:rPr sz="1800" spc="-5" dirty="0">
                <a:solidFill>
                  <a:srgbClr val="FFFFFF"/>
                </a:solidFill>
                <a:latin typeface="Carlito"/>
                <a:cs typeface="Carlito"/>
              </a:rPr>
              <a:t>No.: </a:t>
            </a:r>
            <a:r>
              <a:rPr sz="1800" dirty="0">
                <a:solidFill>
                  <a:srgbClr val="FFFFFF"/>
                </a:solidFill>
                <a:latin typeface="Carlito"/>
                <a:cs typeface="Carlito"/>
              </a:rPr>
              <a:t>91-9</a:t>
            </a:r>
            <a:r>
              <a:rPr lang="en-IN" sz="1800" dirty="0">
                <a:solidFill>
                  <a:srgbClr val="FFFFFF"/>
                </a:solidFill>
                <a:latin typeface="Carlito"/>
                <a:cs typeface="Carlito"/>
              </a:rPr>
              <a:t>810253450</a:t>
            </a:r>
            <a:r>
              <a:rPr lang="en-IN" sz="1800" dirty="0">
                <a:latin typeface="Carlito"/>
                <a:cs typeface="Carlito"/>
              </a:rPr>
              <a:t>      </a:t>
            </a:r>
            <a:r>
              <a:rPr sz="1800" spc="-5" dirty="0">
                <a:solidFill>
                  <a:srgbClr val="FFFFFF"/>
                </a:solidFill>
                <a:latin typeface="Carlito"/>
                <a:cs typeface="Carlito"/>
              </a:rPr>
              <a:t>E-Mail ID:</a:t>
            </a:r>
            <a:r>
              <a:rPr sz="1800" spc="10" dirty="0">
                <a:solidFill>
                  <a:srgbClr val="FFFFFF"/>
                </a:solidFill>
                <a:latin typeface="Carlito"/>
                <a:cs typeface="Carlito"/>
              </a:rPr>
              <a:t> </a:t>
            </a:r>
            <a:r>
              <a:rPr lang="en-IN" sz="1800" u="heavy" spc="-15" dirty="0">
                <a:solidFill>
                  <a:srgbClr val="0462C1"/>
                </a:solidFill>
                <a:uFill>
                  <a:solidFill>
                    <a:srgbClr val="0462C1"/>
                  </a:solidFill>
                </a:uFill>
                <a:latin typeface="Carlito"/>
                <a:cs typeface="Carlito"/>
              </a:rPr>
              <a:t>info</a:t>
            </a:r>
            <a:r>
              <a:rPr sz="1800" u="heavy" spc="-15" dirty="0">
                <a:solidFill>
                  <a:srgbClr val="0462C1"/>
                </a:solidFill>
                <a:uFill>
                  <a:solidFill>
                    <a:srgbClr val="0462C1"/>
                  </a:solidFill>
                </a:uFill>
                <a:latin typeface="Carlito"/>
                <a:cs typeface="Carlito"/>
                <a:hlinkClick r:id="rId4"/>
              </a:rPr>
              <a:t>@microwiremesh.com</a:t>
            </a:r>
            <a:endParaRPr sz="1800" dirty="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161" y="242773"/>
            <a:ext cx="2081530" cy="697230"/>
          </a:xfrm>
          <a:prstGeom prst="rect">
            <a:avLst/>
          </a:prstGeom>
        </p:spPr>
        <p:txBody>
          <a:bodyPr vert="horz" wrap="square" lIns="0" tIns="13335" rIns="0" bIns="0" rtlCol="0">
            <a:spAutoFit/>
          </a:bodyPr>
          <a:lstStyle/>
          <a:p>
            <a:pPr marL="12700">
              <a:lnSpc>
                <a:spcPct val="100000"/>
              </a:lnSpc>
              <a:spcBef>
                <a:spcPts val="105"/>
              </a:spcBef>
            </a:pPr>
            <a:r>
              <a:rPr spc="-345" dirty="0"/>
              <a:t>MISSION</a:t>
            </a:r>
          </a:p>
        </p:txBody>
      </p:sp>
      <p:sp>
        <p:nvSpPr>
          <p:cNvPr id="3" name="object 3"/>
          <p:cNvSpPr txBox="1"/>
          <p:nvPr/>
        </p:nvSpPr>
        <p:spPr>
          <a:xfrm>
            <a:off x="916939" y="941984"/>
            <a:ext cx="9919970" cy="1049655"/>
          </a:xfrm>
          <a:prstGeom prst="rect">
            <a:avLst/>
          </a:prstGeom>
        </p:spPr>
        <p:txBody>
          <a:bodyPr vert="horz" wrap="square" lIns="0" tIns="12700" rIns="0" bIns="0" rtlCol="0">
            <a:spAutoFit/>
          </a:bodyPr>
          <a:lstStyle/>
          <a:p>
            <a:pPr marL="241935" marR="5080" indent="-241935">
              <a:lnSpc>
                <a:spcPct val="120000"/>
              </a:lnSpc>
              <a:spcBef>
                <a:spcPts val="100"/>
              </a:spcBef>
              <a:buFont typeface="Arial"/>
              <a:buChar char="•"/>
              <a:tabLst>
                <a:tab pos="241935" algn="l"/>
              </a:tabLst>
            </a:pPr>
            <a:r>
              <a:rPr sz="2800" spc="-130" dirty="0">
                <a:latin typeface="Carlito"/>
                <a:cs typeface="Carlito"/>
              </a:rPr>
              <a:t>To </a:t>
            </a:r>
            <a:r>
              <a:rPr sz="2800" spc="-20" dirty="0">
                <a:latin typeface="Carlito"/>
                <a:cs typeface="Carlito"/>
              </a:rPr>
              <a:t>promote </a:t>
            </a:r>
            <a:r>
              <a:rPr sz="2800" spc="-5" dirty="0">
                <a:latin typeface="Carlito"/>
                <a:cs typeface="Carlito"/>
              </a:rPr>
              <a:t>and </a:t>
            </a:r>
            <a:r>
              <a:rPr sz="2800" spc="-10" dirty="0">
                <a:latin typeface="Carlito"/>
                <a:cs typeface="Carlito"/>
              </a:rPr>
              <a:t>develop wonderful </a:t>
            </a:r>
            <a:r>
              <a:rPr sz="2800" spc="-20" dirty="0">
                <a:latin typeface="Carlito"/>
                <a:cs typeface="Carlito"/>
              </a:rPr>
              <a:t>Wire </a:t>
            </a:r>
            <a:r>
              <a:rPr sz="2800" spc="-5" dirty="0">
                <a:latin typeface="Carlito"/>
                <a:cs typeface="Carlito"/>
              </a:rPr>
              <a:t>Mesh </a:t>
            </a:r>
            <a:r>
              <a:rPr sz="2800" spc="-15" dirty="0">
                <a:latin typeface="Carlito"/>
                <a:cs typeface="Carlito"/>
              </a:rPr>
              <a:t>Products, </a:t>
            </a:r>
            <a:r>
              <a:rPr sz="2800" spc="-20" dirty="0">
                <a:latin typeface="Carlito"/>
                <a:cs typeface="Carlito"/>
              </a:rPr>
              <a:t>to exceed  </a:t>
            </a:r>
            <a:r>
              <a:rPr sz="2800" spc="-5" dirty="0">
                <a:latin typeface="Carlito"/>
                <a:cs typeface="Carlito"/>
              </a:rPr>
              <a:t>the </a:t>
            </a:r>
            <a:r>
              <a:rPr sz="2800" spc="-10" dirty="0">
                <a:latin typeface="Carlito"/>
                <a:cs typeface="Carlito"/>
              </a:rPr>
              <a:t>high </a:t>
            </a:r>
            <a:r>
              <a:rPr sz="2800" spc="-15" dirty="0">
                <a:latin typeface="Carlito"/>
                <a:cs typeface="Carlito"/>
              </a:rPr>
              <a:t>expectations </a:t>
            </a:r>
            <a:r>
              <a:rPr sz="2800" spc="-5" dirty="0">
                <a:latin typeface="Carlito"/>
                <a:cs typeface="Carlito"/>
              </a:rPr>
              <a:t>of the </a:t>
            </a:r>
            <a:r>
              <a:rPr sz="2800" spc="-20" dirty="0">
                <a:latin typeface="Carlito"/>
                <a:cs typeface="Carlito"/>
              </a:rPr>
              <a:t>customers to </a:t>
            </a:r>
            <a:r>
              <a:rPr sz="2800" spc="-5" dirty="0">
                <a:latin typeface="Carlito"/>
                <a:cs typeface="Carlito"/>
              </a:rPr>
              <a:t>our</a:t>
            </a:r>
            <a:r>
              <a:rPr sz="2800" spc="150" dirty="0">
                <a:latin typeface="Carlito"/>
                <a:cs typeface="Carlito"/>
              </a:rPr>
              <a:t> </a:t>
            </a:r>
            <a:r>
              <a:rPr sz="2800" spc="-15" dirty="0">
                <a:latin typeface="Carlito"/>
                <a:cs typeface="Carlito"/>
              </a:rPr>
              <a:t>product.</a:t>
            </a:r>
            <a:endParaRPr sz="2800">
              <a:latin typeface="Carlito"/>
              <a:cs typeface="Carlito"/>
            </a:endParaRPr>
          </a:p>
        </p:txBody>
      </p:sp>
      <p:grpSp>
        <p:nvGrpSpPr>
          <p:cNvPr id="4" name="object 4"/>
          <p:cNvGrpSpPr/>
          <p:nvPr/>
        </p:nvGrpSpPr>
        <p:grpSpPr>
          <a:xfrm>
            <a:off x="92964" y="2692907"/>
            <a:ext cx="12018645" cy="3321050"/>
            <a:chOff x="92964" y="2692907"/>
            <a:chExt cx="12018645" cy="3321050"/>
          </a:xfrm>
        </p:grpSpPr>
        <p:sp>
          <p:nvSpPr>
            <p:cNvPr id="5" name="object 5"/>
            <p:cNvSpPr/>
            <p:nvPr/>
          </p:nvSpPr>
          <p:spPr>
            <a:xfrm>
              <a:off x="169164" y="2769107"/>
              <a:ext cx="5480304" cy="316839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1064" y="2731007"/>
              <a:ext cx="5556885" cy="3244850"/>
            </a:xfrm>
            <a:custGeom>
              <a:avLst/>
              <a:gdLst/>
              <a:ahLst/>
              <a:cxnLst/>
              <a:rect l="l" t="t" r="r" b="b"/>
              <a:pathLst>
                <a:path w="5556885" h="3244850">
                  <a:moveTo>
                    <a:pt x="0" y="3244595"/>
                  </a:moveTo>
                  <a:lnTo>
                    <a:pt x="5556504" y="3244595"/>
                  </a:lnTo>
                  <a:lnTo>
                    <a:pt x="5556504" y="0"/>
                  </a:lnTo>
                  <a:lnTo>
                    <a:pt x="0" y="0"/>
                  </a:lnTo>
                  <a:lnTo>
                    <a:pt x="0" y="3244595"/>
                  </a:lnTo>
                  <a:close/>
                </a:path>
              </a:pathLst>
            </a:custGeom>
            <a:ln w="76200">
              <a:solidFill>
                <a:srgbClr val="FFFF00"/>
              </a:solidFill>
            </a:ln>
          </p:spPr>
          <p:txBody>
            <a:bodyPr wrap="square" lIns="0" tIns="0" rIns="0" bIns="0" rtlCol="0"/>
            <a:lstStyle/>
            <a:p>
              <a:endParaRPr/>
            </a:p>
          </p:txBody>
        </p:sp>
        <p:sp>
          <p:nvSpPr>
            <p:cNvPr id="7" name="object 7"/>
            <p:cNvSpPr/>
            <p:nvPr/>
          </p:nvSpPr>
          <p:spPr>
            <a:xfrm>
              <a:off x="5894831" y="2769107"/>
              <a:ext cx="6140196" cy="31683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856731" y="2731007"/>
              <a:ext cx="6216650" cy="3244850"/>
            </a:xfrm>
            <a:custGeom>
              <a:avLst/>
              <a:gdLst/>
              <a:ahLst/>
              <a:cxnLst/>
              <a:rect l="l" t="t" r="r" b="b"/>
              <a:pathLst>
                <a:path w="6216650" h="3244850">
                  <a:moveTo>
                    <a:pt x="0" y="3244595"/>
                  </a:moveTo>
                  <a:lnTo>
                    <a:pt x="6216396" y="3244595"/>
                  </a:lnTo>
                  <a:lnTo>
                    <a:pt x="6216396" y="0"/>
                  </a:lnTo>
                  <a:lnTo>
                    <a:pt x="0" y="0"/>
                  </a:lnTo>
                  <a:lnTo>
                    <a:pt x="0" y="3244595"/>
                  </a:lnTo>
                  <a:close/>
                </a:path>
              </a:pathLst>
            </a:custGeom>
            <a:ln w="76200">
              <a:solidFill>
                <a:srgbClr val="FFFF0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4807" y="146304"/>
            <a:ext cx="1714500" cy="10896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8208" y="198218"/>
            <a:ext cx="9979025" cy="1972310"/>
          </a:xfrm>
          <a:prstGeom prst="rect">
            <a:avLst/>
          </a:prstGeom>
        </p:spPr>
        <p:txBody>
          <a:bodyPr vert="horz" wrap="square" lIns="0" tIns="62865" rIns="0" bIns="0" rtlCol="0">
            <a:spAutoFit/>
          </a:bodyPr>
          <a:lstStyle/>
          <a:p>
            <a:pPr marL="12700">
              <a:lnSpc>
                <a:spcPct val="100000"/>
              </a:lnSpc>
              <a:spcBef>
                <a:spcPts val="495"/>
              </a:spcBef>
            </a:pPr>
            <a:r>
              <a:rPr spc="-280" dirty="0"/>
              <a:t>VISION</a:t>
            </a:r>
          </a:p>
          <a:p>
            <a:pPr marL="845185" marR="5080">
              <a:lnSpc>
                <a:spcPts val="3020"/>
              </a:lnSpc>
              <a:spcBef>
                <a:spcPts val="625"/>
              </a:spcBef>
            </a:pPr>
            <a:r>
              <a:rPr sz="2800" spc="-130" dirty="0">
                <a:solidFill>
                  <a:srgbClr val="767070"/>
                </a:solidFill>
                <a:latin typeface="Carlito"/>
                <a:cs typeface="Carlito"/>
              </a:rPr>
              <a:t>To </a:t>
            </a:r>
            <a:r>
              <a:rPr sz="2800" spc="-5" dirty="0">
                <a:solidFill>
                  <a:srgbClr val="767070"/>
                </a:solidFill>
                <a:latin typeface="Carlito"/>
                <a:cs typeface="Carlito"/>
              </a:rPr>
              <a:t>be a leading </a:t>
            </a:r>
            <a:r>
              <a:rPr sz="2800" spc="-15" dirty="0">
                <a:solidFill>
                  <a:srgbClr val="767070"/>
                </a:solidFill>
                <a:latin typeface="Carlito"/>
                <a:cs typeface="Carlito"/>
              </a:rPr>
              <a:t>manufacturer </a:t>
            </a:r>
            <a:r>
              <a:rPr sz="2800" spc="-5" dirty="0">
                <a:solidFill>
                  <a:srgbClr val="767070"/>
                </a:solidFill>
                <a:latin typeface="Carlito"/>
                <a:cs typeface="Carlito"/>
              </a:rPr>
              <a:t>of S.S. </a:t>
            </a:r>
            <a:r>
              <a:rPr sz="2800" spc="-20" dirty="0">
                <a:solidFill>
                  <a:srgbClr val="767070"/>
                </a:solidFill>
                <a:latin typeface="Carlito"/>
                <a:cs typeface="Carlito"/>
              </a:rPr>
              <a:t>Wire </a:t>
            </a:r>
            <a:r>
              <a:rPr sz="2800" spc="-5" dirty="0">
                <a:solidFill>
                  <a:srgbClr val="767070"/>
                </a:solidFill>
                <a:latin typeface="Carlito"/>
                <a:cs typeface="Carlito"/>
              </a:rPr>
              <a:t>Mesh and </a:t>
            </a:r>
            <a:r>
              <a:rPr sz="2800" spc="-20" dirty="0">
                <a:solidFill>
                  <a:srgbClr val="767070"/>
                </a:solidFill>
                <a:latin typeface="Carlito"/>
                <a:cs typeface="Carlito"/>
              </a:rPr>
              <a:t>Wire </a:t>
            </a:r>
            <a:r>
              <a:rPr sz="2800" spc="-5" dirty="0">
                <a:solidFill>
                  <a:srgbClr val="767070"/>
                </a:solidFill>
                <a:latin typeface="Carlito"/>
                <a:cs typeface="Carlito"/>
              </a:rPr>
              <a:t>Mesh  </a:t>
            </a:r>
            <a:r>
              <a:rPr sz="2800" spc="-15" dirty="0">
                <a:solidFill>
                  <a:srgbClr val="767070"/>
                </a:solidFill>
                <a:latin typeface="Carlito"/>
                <a:cs typeface="Carlito"/>
              </a:rPr>
              <a:t>Products </a:t>
            </a:r>
            <a:r>
              <a:rPr sz="2800" spc="-5" dirty="0">
                <a:solidFill>
                  <a:srgbClr val="767070"/>
                </a:solidFill>
                <a:latin typeface="Carlito"/>
                <a:cs typeface="Carlito"/>
              </a:rPr>
              <a:t>in India </a:t>
            </a:r>
            <a:r>
              <a:rPr sz="2800" spc="-15" dirty="0">
                <a:solidFill>
                  <a:srgbClr val="767070"/>
                </a:solidFill>
                <a:latin typeface="Carlito"/>
                <a:cs typeface="Carlito"/>
              </a:rPr>
              <a:t>by </a:t>
            </a:r>
            <a:r>
              <a:rPr sz="2800" spc="-5" dirty="0">
                <a:solidFill>
                  <a:srgbClr val="767070"/>
                </a:solidFill>
                <a:latin typeface="Carlito"/>
                <a:cs typeface="Carlito"/>
              </a:rPr>
              <a:t>its </a:t>
            </a:r>
            <a:r>
              <a:rPr sz="2800" spc="-20" dirty="0">
                <a:solidFill>
                  <a:srgbClr val="767070"/>
                </a:solidFill>
                <a:latin typeface="Carlito"/>
                <a:cs typeface="Carlito"/>
              </a:rPr>
              <a:t>best </a:t>
            </a:r>
            <a:r>
              <a:rPr sz="2800" spc="-35" dirty="0">
                <a:solidFill>
                  <a:srgbClr val="767070"/>
                </a:solidFill>
                <a:latin typeface="Carlito"/>
                <a:cs typeface="Carlito"/>
              </a:rPr>
              <a:t>Quality, </a:t>
            </a:r>
            <a:r>
              <a:rPr sz="2800" spc="-15" dirty="0">
                <a:solidFill>
                  <a:srgbClr val="767070"/>
                </a:solidFill>
                <a:latin typeface="Carlito"/>
                <a:cs typeface="Carlito"/>
              </a:rPr>
              <a:t>Growing Sustainably </a:t>
            </a:r>
            <a:r>
              <a:rPr sz="2800" spc="-5" dirty="0">
                <a:solidFill>
                  <a:srgbClr val="767070"/>
                </a:solidFill>
                <a:latin typeface="Carlito"/>
                <a:cs typeface="Carlito"/>
              </a:rPr>
              <a:t>and  </a:t>
            </a:r>
            <a:r>
              <a:rPr sz="2800" spc="-10" dirty="0">
                <a:solidFill>
                  <a:srgbClr val="767070"/>
                </a:solidFill>
                <a:latin typeface="Carlito"/>
                <a:cs typeface="Carlito"/>
              </a:rPr>
              <a:t>Delivering </a:t>
            </a:r>
            <a:r>
              <a:rPr sz="2800" spc="-15" dirty="0">
                <a:solidFill>
                  <a:srgbClr val="767070"/>
                </a:solidFill>
                <a:latin typeface="Carlito"/>
                <a:cs typeface="Carlito"/>
              </a:rPr>
              <a:t>value to </a:t>
            </a:r>
            <a:r>
              <a:rPr sz="2800" spc="-5" dirty="0">
                <a:solidFill>
                  <a:srgbClr val="767070"/>
                </a:solidFill>
                <a:latin typeface="Carlito"/>
                <a:cs typeface="Carlito"/>
              </a:rPr>
              <a:t>all our</a:t>
            </a:r>
            <a:r>
              <a:rPr sz="2800" spc="35" dirty="0">
                <a:solidFill>
                  <a:srgbClr val="767070"/>
                </a:solidFill>
                <a:latin typeface="Carlito"/>
                <a:cs typeface="Carlito"/>
              </a:rPr>
              <a:t> </a:t>
            </a:r>
            <a:r>
              <a:rPr sz="2800" spc="-20" dirty="0">
                <a:solidFill>
                  <a:srgbClr val="767070"/>
                </a:solidFill>
                <a:latin typeface="Carlito"/>
                <a:cs typeface="Carlito"/>
              </a:rPr>
              <a:t>customers.</a:t>
            </a:r>
            <a:endParaRPr sz="2800">
              <a:latin typeface="Carlito"/>
              <a:cs typeface="Carlito"/>
            </a:endParaRPr>
          </a:p>
        </p:txBody>
      </p:sp>
      <p:grpSp>
        <p:nvGrpSpPr>
          <p:cNvPr id="4" name="object 4"/>
          <p:cNvGrpSpPr/>
          <p:nvPr/>
        </p:nvGrpSpPr>
        <p:grpSpPr>
          <a:xfrm>
            <a:off x="925067" y="2380488"/>
            <a:ext cx="10317480" cy="4281170"/>
            <a:chOff x="925067" y="2380488"/>
            <a:chExt cx="10317480" cy="4281170"/>
          </a:xfrm>
        </p:grpSpPr>
        <p:sp>
          <p:nvSpPr>
            <p:cNvPr id="5" name="object 5"/>
            <p:cNvSpPr/>
            <p:nvPr/>
          </p:nvSpPr>
          <p:spPr>
            <a:xfrm>
              <a:off x="1001267" y="2456688"/>
              <a:ext cx="10165080" cy="41285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63167" y="2418588"/>
              <a:ext cx="10241280" cy="4204970"/>
            </a:xfrm>
            <a:custGeom>
              <a:avLst/>
              <a:gdLst/>
              <a:ahLst/>
              <a:cxnLst/>
              <a:rect l="l" t="t" r="r" b="b"/>
              <a:pathLst>
                <a:path w="10241280" h="4204970">
                  <a:moveTo>
                    <a:pt x="0" y="4204716"/>
                  </a:moveTo>
                  <a:lnTo>
                    <a:pt x="10241280" y="4204716"/>
                  </a:lnTo>
                  <a:lnTo>
                    <a:pt x="10241280" y="0"/>
                  </a:lnTo>
                  <a:lnTo>
                    <a:pt x="0" y="0"/>
                  </a:lnTo>
                  <a:lnTo>
                    <a:pt x="0" y="4204716"/>
                  </a:lnTo>
                  <a:close/>
                </a:path>
              </a:pathLst>
            </a:custGeom>
            <a:ln w="76200">
              <a:solidFill>
                <a:srgbClr val="C55A11"/>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4807" y="146304"/>
            <a:ext cx="1714500" cy="10896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0946" y="211073"/>
            <a:ext cx="2449830" cy="635000"/>
          </a:xfrm>
          <a:prstGeom prst="rect">
            <a:avLst/>
          </a:prstGeom>
        </p:spPr>
        <p:txBody>
          <a:bodyPr vert="horz" wrap="square" lIns="0" tIns="12065" rIns="0" bIns="0" rtlCol="0">
            <a:spAutoFit/>
          </a:bodyPr>
          <a:lstStyle/>
          <a:p>
            <a:pPr marL="12700">
              <a:lnSpc>
                <a:spcPct val="100000"/>
              </a:lnSpc>
              <a:spcBef>
                <a:spcPts val="95"/>
              </a:spcBef>
            </a:pPr>
            <a:r>
              <a:rPr sz="4000" spc="-425" dirty="0">
                <a:latin typeface="Arial"/>
                <a:cs typeface="Arial"/>
              </a:rPr>
              <a:t>PRODUCTS</a:t>
            </a:r>
            <a:endParaRPr sz="4000">
              <a:latin typeface="Arial"/>
              <a:cs typeface="Arial"/>
            </a:endParaRPr>
          </a:p>
        </p:txBody>
      </p:sp>
      <p:grpSp>
        <p:nvGrpSpPr>
          <p:cNvPr id="4" name="object 4"/>
          <p:cNvGrpSpPr/>
          <p:nvPr/>
        </p:nvGrpSpPr>
        <p:grpSpPr>
          <a:xfrm>
            <a:off x="100584" y="16764"/>
            <a:ext cx="11927205" cy="6788150"/>
            <a:chOff x="100584" y="16764"/>
            <a:chExt cx="11927205" cy="6788150"/>
          </a:xfrm>
        </p:grpSpPr>
        <p:sp>
          <p:nvSpPr>
            <p:cNvPr id="5" name="object 5"/>
            <p:cNvSpPr/>
            <p:nvPr/>
          </p:nvSpPr>
          <p:spPr>
            <a:xfrm>
              <a:off x="3110144" y="382016"/>
              <a:ext cx="336550" cy="3492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27076" y="1024127"/>
              <a:ext cx="4047744" cy="269748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8119" y="995172"/>
              <a:ext cx="4105910" cy="2755900"/>
            </a:xfrm>
            <a:custGeom>
              <a:avLst/>
              <a:gdLst/>
              <a:ahLst/>
              <a:cxnLst/>
              <a:rect l="l" t="t" r="r" b="b"/>
              <a:pathLst>
                <a:path w="4105910" h="2755900">
                  <a:moveTo>
                    <a:pt x="0" y="2755391"/>
                  </a:moveTo>
                  <a:lnTo>
                    <a:pt x="4105655" y="2755391"/>
                  </a:lnTo>
                  <a:lnTo>
                    <a:pt x="4105655" y="0"/>
                  </a:lnTo>
                  <a:lnTo>
                    <a:pt x="0" y="0"/>
                  </a:lnTo>
                  <a:lnTo>
                    <a:pt x="0" y="2755391"/>
                  </a:lnTo>
                  <a:close/>
                </a:path>
              </a:pathLst>
            </a:custGeom>
            <a:ln w="57912">
              <a:solidFill>
                <a:srgbClr val="C55A11"/>
              </a:solidFill>
            </a:ln>
          </p:spPr>
          <p:txBody>
            <a:bodyPr wrap="square" lIns="0" tIns="0" rIns="0" bIns="0" rtlCol="0"/>
            <a:lstStyle/>
            <a:p>
              <a:endParaRPr/>
            </a:p>
          </p:txBody>
        </p:sp>
        <p:sp>
          <p:nvSpPr>
            <p:cNvPr id="8" name="object 8"/>
            <p:cNvSpPr/>
            <p:nvPr/>
          </p:nvSpPr>
          <p:spPr>
            <a:xfrm>
              <a:off x="4453128" y="1263396"/>
              <a:ext cx="3313176" cy="278129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424172" y="1234439"/>
              <a:ext cx="3371215" cy="2839720"/>
            </a:xfrm>
            <a:custGeom>
              <a:avLst/>
              <a:gdLst/>
              <a:ahLst/>
              <a:cxnLst/>
              <a:rect l="l" t="t" r="r" b="b"/>
              <a:pathLst>
                <a:path w="3371215" h="2839720">
                  <a:moveTo>
                    <a:pt x="0" y="2839212"/>
                  </a:moveTo>
                  <a:lnTo>
                    <a:pt x="3371087" y="2839212"/>
                  </a:lnTo>
                  <a:lnTo>
                    <a:pt x="3371087" y="0"/>
                  </a:lnTo>
                  <a:lnTo>
                    <a:pt x="0" y="0"/>
                  </a:lnTo>
                  <a:lnTo>
                    <a:pt x="0" y="2839212"/>
                  </a:lnTo>
                  <a:close/>
                </a:path>
              </a:pathLst>
            </a:custGeom>
            <a:ln w="57912">
              <a:solidFill>
                <a:srgbClr val="C55A11"/>
              </a:solidFill>
            </a:ln>
          </p:spPr>
          <p:txBody>
            <a:bodyPr wrap="square" lIns="0" tIns="0" rIns="0" bIns="0" rtlCol="0"/>
            <a:lstStyle/>
            <a:p>
              <a:endParaRPr/>
            </a:p>
          </p:txBody>
        </p:sp>
        <p:sp>
          <p:nvSpPr>
            <p:cNvPr id="10" name="object 10"/>
            <p:cNvSpPr/>
            <p:nvPr/>
          </p:nvSpPr>
          <p:spPr>
            <a:xfrm>
              <a:off x="4274819" y="4224526"/>
              <a:ext cx="3503676" cy="252222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245863" y="4195572"/>
              <a:ext cx="3561715" cy="2580640"/>
            </a:xfrm>
            <a:custGeom>
              <a:avLst/>
              <a:gdLst/>
              <a:ahLst/>
              <a:cxnLst/>
              <a:rect l="l" t="t" r="r" b="b"/>
              <a:pathLst>
                <a:path w="3561715" h="2580640">
                  <a:moveTo>
                    <a:pt x="0" y="2580132"/>
                  </a:moveTo>
                  <a:lnTo>
                    <a:pt x="3561588" y="2580132"/>
                  </a:lnTo>
                  <a:lnTo>
                    <a:pt x="3561588" y="0"/>
                  </a:lnTo>
                  <a:lnTo>
                    <a:pt x="0" y="0"/>
                  </a:lnTo>
                  <a:lnTo>
                    <a:pt x="0" y="2580132"/>
                  </a:lnTo>
                  <a:close/>
                </a:path>
              </a:pathLst>
            </a:custGeom>
            <a:ln w="57912">
              <a:solidFill>
                <a:srgbClr val="C55A11"/>
              </a:solidFill>
            </a:ln>
          </p:spPr>
          <p:txBody>
            <a:bodyPr wrap="square" lIns="0" tIns="0" rIns="0" bIns="0" rtlCol="0"/>
            <a:lstStyle/>
            <a:p>
              <a:endParaRPr/>
            </a:p>
          </p:txBody>
        </p:sp>
        <p:sp>
          <p:nvSpPr>
            <p:cNvPr id="12" name="object 12"/>
            <p:cNvSpPr/>
            <p:nvPr/>
          </p:nvSpPr>
          <p:spPr>
            <a:xfrm>
              <a:off x="7970519" y="3723131"/>
              <a:ext cx="3698748" cy="2657856"/>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941564" y="3694175"/>
              <a:ext cx="3756660" cy="2715895"/>
            </a:xfrm>
            <a:custGeom>
              <a:avLst/>
              <a:gdLst/>
              <a:ahLst/>
              <a:cxnLst/>
              <a:rect l="l" t="t" r="r" b="b"/>
              <a:pathLst>
                <a:path w="3756659" h="2715895">
                  <a:moveTo>
                    <a:pt x="0" y="2715768"/>
                  </a:moveTo>
                  <a:lnTo>
                    <a:pt x="3756660" y="2715768"/>
                  </a:lnTo>
                  <a:lnTo>
                    <a:pt x="3756660" y="0"/>
                  </a:lnTo>
                  <a:lnTo>
                    <a:pt x="0" y="0"/>
                  </a:lnTo>
                  <a:lnTo>
                    <a:pt x="0" y="2715768"/>
                  </a:lnTo>
                  <a:close/>
                </a:path>
              </a:pathLst>
            </a:custGeom>
            <a:ln w="57911">
              <a:solidFill>
                <a:srgbClr val="C55A11"/>
              </a:solidFill>
            </a:ln>
          </p:spPr>
          <p:txBody>
            <a:bodyPr wrap="square" lIns="0" tIns="0" rIns="0" bIns="0" rtlCol="0"/>
            <a:lstStyle/>
            <a:p>
              <a:endParaRPr/>
            </a:p>
          </p:txBody>
        </p:sp>
        <p:sp>
          <p:nvSpPr>
            <p:cNvPr id="14" name="object 14"/>
            <p:cNvSpPr/>
            <p:nvPr/>
          </p:nvSpPr>
          <p:spPr>
            <a:xfrm>
              <a:off x="7943088" y="74675"/>
              <a:ext cx="4026407" cy="344424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7914131" y="45720"/>
              <a:ext cx="4084320" cy="3502660"/>
            </a:xfrm>
            <a:custGeom>
              <a:avLst/>
              <a:gdLst/>
              <a:ahLst/>
              <a:cxnLst/>
              <a:rect l="l" t="t" r="r" b="b"/>
              <a:pathLst>
                <a:path w="4084320" h="3502660">
                  <a:moveTo>
                    <a:pt x="0" y="3502152"/>
                  </a:moveTo>
                  <a:lnTo>
                    <a:pt x="4084320" y="3502152"/>
                  </a:lnTo>
                  <a:lnTo>
                    <a:pt x="4084320" y="0"/>
                  </a:lnTo>
                  <a:lnTo>
                    <a:pt x="0" y="0"/>
                  </a:lnTo>
                  <a:lnTo>
                    <a:pt x="0" y="3502152"/>
                  </a:lnTo>
                  <a:close/>
                </a:path>
              </a:pathLst>
            </a:custGeom>
            <a:ln w="57912">
              <a:solidFill>
                <a:srgbClr val="C55A11"/>
              </a:solidFill>
            </a:ln>
          </p:spPr>
          <p:txBody>
            <a:bodyPr wrap="square" lIns="0" tIns="0" rIns="0" bIns="0" rtlCol="0"/>
            <a:lstStyle/>
            <a:p>
              <a:endParaRPr/>
            </a:p>
          </p:txBody>
        </p:sp>
        <p:sp>
          <p:nvSpPr>
            <p:cNvPr id="16" name="object 16"/>
            <p:cNvSpPr/>
            <p:nvPr/>
          </p:nvSpPr>
          <p:spPr>
            <a:xfrm>
              <a:off x="158496" y="3936492"/>
              <a:ext cx="3927348" cy="2574036"/>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29540" y="3907535"/>
              <a:ext cx="3985260" cy="2632075"/>
            </a:xfrm>
            <a:custGeom>
              <a:avLst/>
              <a:gdLst/>
              <a:ahLst/>
              <a:cxnLst/>
              <a:rect l="l" t="t" r="r" b="b"/>
              <a:pathLst>
                <a:path w="3985260" h="2632075">
                  <a:moveTo>
                    <a:pt x="0" y="2631948"/>
                  </a:moveTo>
                  <a:lnTo>
                    <a:pt x="3985260" y="2631948"/>
                  </a:lnTo>
                  <a:lnTo>
                    <a:pt x="3985260" y="0"/>
                  </a:lnTo>
                  <a:lnTo>
                    <a:pt x="0" y="0"/>
                  </a:lnTo>
                  <a:lnTo>
                    <a:pt x="0" y="2631948"/>
                  </a:lnTo>
                  <a:close/>
                </a:path>
              </a:pathLst>
            </a:custGeom>
            <a:ln w="57912">
              <a:solidFill>
                <a:srgbClr val="C55A11"/>
              </a:solidFill>
            </a:ln>
          </p:spPr>
          <p:txBody>
            <a:bodyPr wrap="square" lIns="0" tIns="0" rIns="0" bIns="0" rtlCol="0"/>
            <a:lstStyle/>
            <a:p>
              <a:endParaRPr/>
            </a:p>
          </p:txBody>
        </p:sp>
      </p:grpSp>
      <p:sp>
        <p:nvSpPr>
          <p:cNvPr id="18" name="object 18"/>
          <p:cNvSpPr txBox="1">
            <a:spLocks noGrp="1"/>
          </p:cNvSpPr>
          <p:nvPr>
            <p:ph type="title"/>
          </p:nvPr>
        </p:nvSpPr>
        <p:spPr>
          <a:xfrm>
            <a:off x="3596523" y="211073"/>
            <a:ext cx="3475990" cy="635000"/>
          </a:xfrm>
          <a:prstGeom prst="rect">
            <a:avLst/>
          </a:prstGeom>
        </p:spPr>
        <p:txBody>
          <a:bodyPr vert="horz" wrap="square" lIns="0" tIns="12065" rIns="0" bIns="0" rtlCol="0">
            <a:spAutoFit/>
          </a:bodyPr>
          <a:lstStyle/>
          <a:p>
            <a:pPr marL="12700">
              <a:lnSpc>
                <a:spcPct val="100000"/>
              </a:lnSpc>
              <a:spcBef>
                <a:spcPts val="95"/>
              </a:spcBef>
            </a:pPr>
            <a:r>
              <a:rPr sz="4000" spc="-110" dirty="0"/>
              <a:t>APPLICATIONs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4807" y="146304"/>
            <a:ext cx="1714500" cy="10896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8208" y="132284"/>
            <a:ext cx="10648950" cy="3038475"/>
          </a:xfrm>
          <a:prstGeom prst="rect">
            <a:avLst/>
          </a:prstGeom>
        </p:spPr>
        <p:txBody>
          <a:bodyPr vert="horz" wrap="square" lIns="0" tIns="50800" rIns="0" bIns="0" rtlCol="0">
            <a:spAutoFit/>
          </a:bodyPr>
          <a:lstStyle/>
          <a:p>
            <a:pPr marL="12700">
              <a:lnSpc>
                <a:spcPct val="100000"/>
              </a:lnSpc>
              <a:spcBef>
                <a:spcPts val="400"/>
              </a:spcBef>
            </a:pPr>
            <a:r>
              <a:rPr sz="4000" spc="-250" dirty="0"/>
              <a:t>S.S. </a:t>
            </a:r>
            <a:r>
              <a:rPr sz="4000" spc="-265" dirty="0"/>
              <a:t>WIRE</a:t>
            </a:r>
            <a:r>
              <a:rPr sz="4000" spc="30" dirty="0"/>
              <a:t> </a:t>
            </a:r>
            <a:r>
              <a:rPr sz="4000" spc="-365" dirty="0"/>
              <a:t>MESH</a:t>
            </a:r>
            <a:endParaRPr sz="4000"/>
          </a:p>
          <a:p>
            <a:pPr marL="673735" marR="5080">
              <a:lnSpc>
                <a:spcPct val="90000"/>
              </a:lnSpc>
              <a:spcBef>
                <a:spcPts val="470"/>
              </a:spcBef>
            </a:pPr>
            <a:r>
              <a:rPr sz="2400" spc="-10" dirty="0">
                <a:solidFill>
                  <a:srgbClr val="7E7E7E"/>
                </a:solidFill>
                <a:latin typeface="Carlito"/>
                <a:cs typeface="Carlito"/>
              </a:rPr>
              <a:t>Micro </a:t>
            </a:r>
            <a:r>
              <a:rPr sz="2400" dirty="0">
                <a:solidFill>
                  <a:srgbClr val="7E7E7E"/>
                </a:solidFill>
                <a:latin typeface="Carlito"/>
                <a:cs typeface="Carlito"/>
              </a:rPr>
              <a:t>Mesh as </a:t>
            </a:r>
            <a:r>
              <a:rPr sz="2400" spc="-10" dirty="0">
                <a:solidFill>
                  <a:srgbClr val="7E7E7E"/>
                </a:solidFill>
                <a:latin typeface="Carlito"/>
                <a:cs typeface="Carlito"/>
              </a:rPr>
              <a:t>best stainless steel wire </a:t>
            </a:r>
            <a:r>
              <a:rPr sz="2400" dirty="0">
                <a:solidFill>
                  <a:srgbClr val="7E7E7E"/>
                </a:solidFill>
                <a:latin typeface="Carlito"/>
                <a:cs typeface="Carlito"/>
              </a:rPr>
              <a:t>mesh </a:t>
            </a:r>
            <a:r>
              <a:rPr sz="2400" spc="-10" dirty="0">
                <a:solidFill>
                  <a:srgbClr val="7E7E7E"/>
                </a:solidFill>
                <a:latin typeface="Carlito"/>
                <a:cs typeface="Carlito"/>
              </a:rPr>
              <a:t>manufacturers </a:t>
            </a:r>
            <a:r>
              <a:rPr sz="2400" dirty="0">
                <a:solidFill>
                  <a:srgbClr val="7E7E7E"/>
                </a:solidFill>
                <a:latin typeface="Carlito"/>
                <a:cs typeface="Carlito"/>
              </a:rPr>
              <a:t>in </a:t>
            </a:r>
            <a:r>
              <a:rPr sz="2400" spc="-5" dirty="0">
                <a:solidFill>
                  <a:srgbClr val="7E7E7E"/>
                </a:solidFill>
                <a:latin typeface="Carlito"/>
                <a:cs typeface="Carlito"/>
              </a:rPr>
              <a:t>India, </a:t>
            </a:r>
            <a:r>
              <a:rPr sz="2400" spc="-25" dirty="0">
                <a:solidFill>
                  <a:srgbClr val="7E7E7E"/>
                </a:solidFill>
                <a:latin typeface="Carlito"/>
                <a:cs typeface="Carlito"/>
              </a:rPr>
              <a:t>offers </a:t>
            </a:r>
            <a:r>
              <a:rPr sz="2400" dirty="0">
                <a:solidFill>
                  <a:srgbClr val="7E7E7E"/>
                </a:solidFill>
                <a:latin typeface="Carlito"/>
                <a:cs typeface="Carlito"/>
              </a:rPr>
              <a:t>wide  </a:t>
            </a:r>
            <a:r>
              <a:rPr sz="2400" spc="-15" dirty="0">
                <a:solidFill>
                  <a:srgbClr val="7E7E7E"/>
                </a:solidFill>
                <a:latin typeface="Carlito"/>
                <a:cs typeface="Carlito"/>
              </a:rPr>
              <a:t>range </a:t>
            </a:r>
            <a:r>
              <a:rPr sz="2400" spc="-5" dirty="0">
                <a:solidFill>
                  <a:srgbClr val="7E7E7E"/>
                </a:solidFill>
                <a:latin typeface="Carlito"/>
                <a:cs typeface="Carlito"/>
              </a:rPr>
              <a:t>of </a:t>
            </a:r>
            <a:r>
              <a:rPr sz="2400" spc="-10" dirty="0">
                <a:solidFill>
                  <a:srgbClr val="7E7E7E"/>
                </a:solidFill>
                <a:latin typeface="Carlito"/>
                <a:cs typeface="Carlito"/>
              </a:rPr>
              <a:t>Wire </a:t>
            </a:r>
            <a:r>
              <a:rPr sz="2400" dirty="0">
                <a:solidFill>
                  <a:srgbClr val="7E7E7E"/>
                </a:solidFill>
                <a:latin typeface="Carlito"/>
                <a:cs typeface="Carlito"/>
              </a:rPr>
              <a:t>Cloth with </a:t>
            </a:r>
            <a:r>
              <a:rPr sz="2400" spc="-10" dirty="0">
                <a:solidFill>
                  <a:srgbClr val="7E7E7E"/>
                </a:solidFill>
                <a:latin typeface="Carlito"/>
                <a:cs typeface="Carlito"/>
              </a:rPr>
              <a:t>varied </a:t>
            </a:r>
            <a:r>
              <a:rPr sz="2400" spc="-5" dirty="0">
                <a:solidFill>
                  <a:srgbClr val="7E7E7E"/>
                </a:solidFill>
                <a:latin typeface="Carlito"/>
                <a:cs typeface="Carlito"/>
              </a:rPr>
              <a:t>aperture </a:t>
            </a:r>
            <a:r>
              <a:rPr sz="2400" spc="-15" dirty="0">
                <a:solidFill>
                  <a:srgbClr val="7E7E7E"/>
                </a:solidFill>
                <a:latin typeface="Carlito"/>
                <a:cs typeface="Carlito"/>
              </a:rPr>
              <a:t>sizes </a:t>
            </a:r>
            <a:r>
              <a:rPr sz="2400" dirty="0">
                <a:solidFill>
                  <a:srgbClr val="7E7E7E"/>
                </a:solidFill>
                <a:latin typeface="Carlito"/>
                <a:cs typeface="Carlito"/>
              </a:rPr>
              <a:t>and </a:t>
            </a:r>
            <a:r>
              <a:rPr sz="2400" spc="-15" dirty="0">
                <a:solidFill>
                  <a:srgbClr val="7E7E7E"/>
                </a:solidFill>
                <a:latin typeface="Carlito"/>
                <a:cs typeface="Carlito"/>
              </a:rPr>
              <a:t>weaves. </a:t>
            </a:r>
            <a:r>
              <a:rPr sz="2400" spc="-10" dirty="0">
                <a:solidFill>
                  <a:srgbClr val="7E7E7E"/>
                </a:solidFill>
                <a:latin typeface="Carlito"/>
                <a:cs typeface="Carlito"/>
              </a:rPr>
              <a:t>Their </a:t>
            </a:r>
            <a:r>
              <a:rPr sz="2400" spc="-15" dirty="0">
                <a:solidFill>
                  <a:srgbClr val="7E7E7E"/>
                </a:solidFill>
                <a:latin typeface="Carlito"/>
                <a:cs typeface="Carlito"/>
              </a:rPr>
              <a:t>texture </a:t>
            </a:r>
            <a:r>
              <a:rPr sz="2400" dirty="0">
                <a:solidFill>
                  <a:srgbClr val="7E7E7E"/>
                </a:solidFill>
                <a:latin typeface="Carlito"/>
                <a:cs typeface="Carlito"/>
              </a:rPr>
              <a:t>also  </a:t>
            </a:r>
            <a:r>
              <a:rPr sz="2400" spc="-10" dirty="0">
                <a:solidFill>
                  <a:srgbClr val="7E7E7E"/>
                </a:solidFill>
                <a:latin typeface="Carlito"/>
                <a:cs typeface="Carlito"/>
              </a:rPr>
              <a:t>varies </a:t>
            </a:r>
            <a:r>
              <a:rPr sz="2400" spc="-15" dirty="0">
                <a:solidFill>
                  <a:srgbClr val="7E7E7E"/>
                </a:solidFill>
                <a:latin typeface="Carlito"/>
                <a:cs typeface="Carlito"/>
              </a:rPr>
              <a:t>from </a:t>
            </a:r>
            <a:r>
              <a:rPr sz="2400" spc="-5" dirty="0">
                <a:solidFill>
                  <a:srgbClr val="7E7E7E"/>
                </a:solidFill>
                <a:latin typeface="Carlito"/>
                <a:cs typeface="Carlito"/>
              </a:rPr>
              <a:t>being fine, soft </a:t>
            </a:r>
            <a:r>
              <a:rPr sz="2400" dirty="0">
                <a:solidFill>
                  <a:srgbClr val="7E7E7E"/>
                </a:solidFill>
                <a:latin typeface="Carlito"/>
                <a:cs typeface="Carlito"/>
              </a:rPr>
              <a:t>and </a:t>
            </a:r>
            <a:r>
              <a:rPr sz="2400" spc="-10" dirty="0">
                <a:solidFill>
                  <a:srgbClr val="7E7E7E"/>
                </a:solidFill>
                <a:latin typeface="Carlito"/>
                <a:cs typeface="Carlito"/>
              </a:rPr>
              <a:t>flexible </a:t>
            </a:r>
            <a:r>
              <a:rPr sz="2400" dirty="0">
                <a:solidFill>
                  <a:srgbClr val="7E7E7E"/>
                </a:solidFill>
                <a:latin typeface="Carlito"/>
                <a:cs typeface="Carlito"/>
              </a:rPr>
              <a:t>as </a:t>
            </a:r>
            <a:r>
              <a:rPr sz="2400" spc="-5" dirty="0">
                <a:solidFill>
                  <a:srgbClr val="7E7E7E"/>
                </a:solidFill>
                <a:latin typeface="Carlito"/>
                <a:cs typeface="Carlito"/>
              </a:rPr>
              <a:t>silk </a:t>
            </a:r>
            <a:r>
              <a:rPr sz="2400" spc="-15" dirty="0">
                <a:solidFill>
                  <a:srgbClr val="7E7E7E"/>
                </a:solidFill>
                <a:latin typeface="Carlito"/>
                <a:cs typeface="Carlito"/>
              </a:rPr>
              <a:t>to </a:t>
            </a:r>
            <a:r>
              <a:rPr sz="2400" dirty="0">
                <a:solidFill>
                  <a:srgbClr val="7E7E7E"/>
                </a:solidFill>
                <a:latin typeface="Carlito"/>
                <a:cs typeface="Carlito"/>
              </a:rPr>
              <a:t>as rigid as </a:t>
            </a:r>
            <a:r>
              <a:rPr sz="2400" spc="-10" dirty="0">
                <a:solidFill>
                  <a:srgbClr val="7E7E7E"/>
                </a:solidFill>
                <a:latin typeface="Carlito"/>
                <a:cs typeface="Carlito"/>
              </a:rPr>
              <a:t>steel plate. They are  available </a:t>
            </a:r>
            <a:r>
              <a:rPr sz="2400" dirty="0">
                <a:solidFill>
                  <a:srgbClr val="7E7E7E"/>
                </a:solidFill>
                <a:latin typeface="Carlito"/>
                <a:cs typeface="Carlito"/>
              </a:rPr>
              <a:t>in </a:t>
            </a:r>
            <a:r>
              <a:rPr sz="2400" spc="-15" dirty="0">
                <a:solidFill>
                  <a:srgbClr val="7E7E7E"/>
                </a:solidFill>
                <a:latin typeface="Carlito"/>
                <a:cs typeface="Carlito"/>
              </a:rPr>
              <a:t>rolls </a:t>
            </a:r>
            <a:r>
              <a:rPr sz="2400" spc="-5" dirty="0">
                <a:solidFill>
                  <a:srgbClr val="7E7E7E"/>
                </a:solidFill>
                <a:latin typeface="Carlito"/>
                <a:cs typeface="Carlito"/>
              </a:rPr>
              <a:t>or </a:t>
            </a:r>
            <a:r>
              <a:rPr sz="2400" dirty="0">
                <a:solidFill>
                  <a:srgbClr val="7E7E7E"/>
                </a:solidFill>
                <a:latin typeface="Carlito"/>
                <a:cs typeface="Carlito"/>
              </a:rPr>
              <a:t>in cut </a:t>
            </a:r>
            <a:r>
              <a:rPr sz="2400" spc="-5" dirty="0">
                <a:solidFill>
                  <a:srgbClr val="7E7E7E"/>
                </a:solidFill>
                <a:latin typeface="Carlito"/>
                <a:cs typeface="Carlito"/>
              </a:rPr>
              <a:t>circles </a:t>
            </a:r>
            <a:r>
              <a:rPr sz="2400" dirty="0">
                <a:solidFill>
                  <a:srgbClr val="7E7E7E"/>
                </a:solidFill>
                <a:latin typeface="Carlito"/>
                <a:cs typeface="Carlito"/>
              </a:rPr>
              <a:t>and also as </a:t>
            </a:r>
            <a:r>
              <a:rPr sz="2400" spc="-15" dirty="0">
                <a:solidFill>
                  <a:srgbClr val="7E7E7E"/>
                </a:solidFill>
                <a:latin typeface="Carlito"/>
                <a:cs typeface="Carlito"/>
              </a:rPr>
              <a:t>fabricated </a:t>
            </a:r>
            <a:r>
              <a:rPr sz="2400" spc="-10" dirty="0">
                <a:solidFill>
                  <a:srgbClr val="7E7E7E"/>
                </a:solidFill>
                <a:latin typeface="Carlito"/>
                <a:cs typeface="Carlito"/>
              </a:rPr>
              <a:t>filters. </a:t>
            </a:r>
            <a:r>
              <a:rPr sz="2400" spc="-5" dirty="0">
                <a:solidFill>
                  <a:srgbClr val="7E7E7E"/>
                </a:solidFill>
                <a:latin typeface="Carlito"/>
                <a:cs typeface="Carlito"/>
              </a:rPr>
              <a:t>On </a:t>
            </a:r>
            <a:r>
              <a:rPr sz="2400" spc="-10" dirty="0">
                <a:solidFill>
                  <a:srgbClr val="7E7E7E"/>
                </a:solidFill>
                <a:latin typeface="Carlito"/>
                <a:cs typeface="Carlito"/>
              </a:rPr>
              <a:t>request, </a:t>
            </a:r>
            <a:r>
              <a:rPr sz="2400" spc="-15" dirty="0">
                <a:solidFill>
                  <a:srgbClr val="7E7E7E"/>
                </a:solidFill>
                <a:latin typeface="Carlito"/>
                <a:cs typeface="Carlito"/>
              </a:rPr>
              <a:t>we </a:t>
            </a:r>
            <a:r>
              <a:rPr sz="2400" spc="-10" dirty="0">
                <a:solidFill>
                  <a:srgbClr val="7E7E7E"/>
                </a:solidFill>
                <a:latin typeface="Carlito"/>
                <a:cs typeface="Carlito"/>
              </a:rPr>
              <a:t>can  </a:t>
            </a:r>
            <a:r>
              <a:rPr sz="2400" dirty="0">
                <a:solidFill>
                  <a:srgbClr val="7E7E7E"/>
                </a:solidFill>
                <a:latin typeface="Carlito"/>
                <a:cs typeface="Carlito"/>
              </a:rPr>
              <a:t>also </a:t>
            </a:r>
            <a:r>
              <a:rPr sz="2400" spc="-10" dirty="0">
                <a:solidFill>
                  <a:srgbClr val="7E7E7E"/>
                </a:solidFill>
                <a:latin typeface="Carlito"/>
                <a:cs typeface="Carlito"/>
              </a:rPr>
              <a:t>provide </a:t>
            </a:r>
            <a:r>
              <a:rPr sz="2400" dirty="0">
                <a:solidFill>
                  <a:srgbClr val="7E7E7E"/>
                </a:solidFill>
                <a:latin typeface="Carlito"/>
                <a:cs typeface="Carlito"/>
              </a:rPr>
              <a:t>the </a:t>
            </a:r>
            <a:r>
              <a:rPr sz="2400" spc="-5" dirty="0">
                <a:solidFill>
                  <a:srgbClr val="7E7E7E"/>
                </a:solidFill>
                <a:latin typeface="Carlito"/>
                <a:cs typeface="Carlito"/>
              </a:rPr>
              <a:t>same </a:t>
            </a:r>
            <a:r>
              <a:rPr sz="2400" dirty="0">
                <a:solidFill>
                  <a:srgbClr val="7E7E7E"/>
                </a:solidFill>
                <a:latin typeface="Carlito"/>
                <a:cs typeface="Carlito"/>
              </a:rPr>
              <a:t>in </a:t>
            </a:r>
            <a:r>
              <a:rPr sz="2400" spc="-5" dirty="0">
                <a:solidFill>
                  <a:srgbClr val="7E7E7E"/>
                </a:solidFill>
                <a:latin typeface="Carlito"/>
                <a:cs typeface="Carlito"/>
              </a:rPr>
              <a:t>some other metals </a:t>
            </a:r>
            <a:r>
              <a:rPr sz="2400" spc="-20" dirty="0">
                <a:solidFill>
                  <a:srgbClr val="7E7E7E"/>
                </a:solidFill>
                <a:latin typeface="Carlito"/>
                <a:cs typeface="Carlito"/>
              </a:rPr>
              <a:t>like </a:t>
            </a:r>
            <a:r>
              <a:rPr sz="2400" spc="-5" dirty="0">
                <a:solidFill>
                  <a:srgbClr val="7E7E7E"/>
                </a:solidFill>
                <a:latin typeface="Carlito"/>
                <a:cs typeface="Carlito"/>
              </a:rPr>
              <a:t>Monel, </a:t>
            </a:r>
            <a:r>
              <a:rPr sz="2400" spc="-10" dirty="0">
                <a:solidFill>
                  <a:srgbClr val="7E7E7E"/>
                </a:solidFill>
                <a:latin typeface="Carlito"/>
                <a:cs typeface="Carlito"/>
              </a:rPr>
              <a:t>Nickel, </a:t>
            </a:r>
            <a:r>
              <a:rPr sz="2400" spc="-25" dirty="0">
                <a:solidFill>
                  <a:srgbClr val="7E7E7E"/>
                </a:solidFill>
                <a:latin typeface="Carlito"/>
                <a:cs typeface="Carlito"/>
              </a:rPr>
              <a:t>Hastelloy,  </a:t>
            </a:r>
            <a:r>
              <a:rPr sz="2400" spc="-10" dirty="0">
                <a:solidFill>
                  <a:srgbClr val="7E7E7E"/>
                </a:solidFill>
                <a:latin typeface="Carlito"/>
                <a:cs typeface="Carlito"/>
              </a:rPr>
              <a:t>Phosphorous </a:t>
            </a:r>
            <a:r>
              <a:rPr sz="2400" spc="-15" dirty="0">
                <a:solidFill>
                  <a:srgbClr val="7E7E7E"/>
                </a:solidFill>
                <a:latin typeface="Carlito"/>
                <a:cs typeface="Carlito"/>
              </a:rPr>
              <a:t>Bronze, </a:t>
            </a:r>
            <a:r>
              <a:rPr sz="2400" spc="-5" dirty="0">
                <a:solidFill>
                  <a:srgbClr val="7E7E7E"/>
                </a:solidFill>
                <a:latin typeface="Carlito"/>
                <a:cs typeface="Carlito"/>
              </a:rPr>
              <a:t>Copper </a:t>
            </a:r>
            <a:r>
              <a:rPr sz="2400" dirty="0">
                <a:solidFill>
                  <a:srgbClr val="7E7E7E"/>
                </a:solidFill>
                <a:latin typeface="Carlito"/>
                <a:cs typeface="Carlito"/>
              </a:rPr>
              <a:t>and </a:t>
            </a:r>
            <a:r>
              <a:rPr sz="2400" spc="-10" dirty="0">
                <a:solidFill>
                  <a:srgbClr val="7E7E7E"/>
                </a:solidFill>
                <a:latin typeface="Carlito"/>
                <a:cs typeface="Carlito"/>
              </a:rPr>
              <a:t>Brass. </a:t>
            </a:r>
            <a:r>
              <a:rPr sz="2400" dirty="0">
                <a:solidFill>
                  <a:srgbClr val="7E7E7E"/>
                </a:solidFill>
                <a:latin typeface="Carlito"/>
                <a:cs typeface="Carlito"/>
              </a:rPr>
              <a:t>As a </a:t>
            </a:r>
            <a:r>
              <a:rPr sz="2400" spc="-10" dirty="0">
                <a:solidFill>
                  <a:srgbClr val="7E7E7E"/>
                </a:solidFill>
                <a:latin typeface="Carlito"/>
                <a:cs typeface="Carlito"/>
              </a:rPr>
              <a:t>result, </a:t>
            </a:r>
            <a:r>
              <a:rPr sz="2400" spc="-15" dirty="0">
                <a:solidFill>
                  <a:srgbClr val="7E7E7E"/>
                </a:solidFill>
                <a:latin typeface="Carlito"/>
                <a:cs typeface="Carlito"/>
              </a:rPr>
              <a:t>we </a:t>
            </a:r>
            <a:r>
              <a:rPr sz="2400" spc="-20" dirty="0">
                <a:solidFill>
                  <a:srgbClr val="7E7E7E"/>
                </a:solidFill>
                <a:latin typeface="Carlito"/>
                <a:cs typeface="Carlito"/>
              </a:rPr>
              <a:t>have </a:t>
            </a:r>
            <a:r>
              <a:rPr sz="2400" spc="-5" dirty="0">
                <a:solidFill>
                  <a:srgbClr val="7E7E7E"/>
                </a:solidFill>
                <a:latin typeface="Carlito"/>
                <a:cs typeface="Carlito"/>
              </a:rPr>
              <a:t>carved </a:t>
            </a:r>
            <a:r>
              <a:rPr sz="2400" dirty="0">
                <a:solidFill>
                  <a:srgbClr val="7E7E7E"/>
                </a:solidFill>
                <a:latin typeface="Carlito"/>
                <a:cs typeface="Carlito"/>
              </a:rPr>
              <a:t>a </a:t>
            </a:r>
            <a:r>
              <a:rPr sz="2400" spc="-5" dirty="0">
                <a:solidFill>
                  <a:srgbClr val="7E7E7E"/>
                </a:solidFill>
                <a:latin typeface="Carlito"/>
                <a:cs typeface="Carlito"/>
              </a:rPr>
              <a:t>niche </a:t>
            </a:r>
            <a:r>
              <a:rPr sz="2400" spc="-20" dirty="0">
                <a:solidFill>
                  <a:srgbClr val="7E7E7E"/>
                </a:solidFill>
                <a:latin typeface="Carlito"/>
                <a:cs typeface="Carlito"/>
              </a:rPr>
              <a:t>for  </a:t>
            </a:r>
            <a:r>
              <a:rPr sz="2400" spc="-15" dirty="0">
                <a:solidFill>
                  <a:srgbClr val="7E7E7E"/>
                </a:solidFill>
                <a:latin typeface="Carlito"/>
                <a:cs typeface="Carlito"/>
              </a:rPr>
              <a:t>ourselves </a:t>
            </a:r>
            <a:r>
              <a:rPr sz="2400" dirty="0">
                <a:solidFill>
                  <a:srgbClr val="7E7E7E"/>
                </a:solidFill>
                <a:latin typeface="Carlito"/>
                <a:cs typeface="Carlito"/>
              </a:rPr>
              <a:t>as </a:t>
            </a:r>
            <a:r>
              <a:rPr sz="2400" spc="-5" dirty="0">
                <a:solidFill>
                  <a:srgbClr val="7E7E7E"/>
                </a:solidFill>
                <a:latin typeface="Carlito"/>
                <a:cs typeface="Carlito"/>
              </a:rPr>
              <a:t>one </a:t>
            </a:r>
            <a:r>
              <a:rPr sz="2400" spc="-10" dirty="0">
                <a:solidFill>
                  <a:srgbClr val="7E7E7E"/>
                </a:solidFill>
                <a:latin typeface="Carlito"/>
                <a:cs typeface="Carlito"/>
              </a:rPr>
              <a:t>of </a:t>
            </a:r>
            <a:r>
              <a:rPr sz="2400" dirty="0">
                <a:solidFill>
                  <a:srgbClr val="7E7E7E"/>
                </a:solidFill>
                <a:latin typeface="Carlito"/>
                <a:cs typeface="Carlito"/>
              </a:rPr>
              <a:t>the </a:t>
            </a:r>
            <a:r>
              <a:rPr sz="2400" spc="-10" dirty="0">
                <a:solidFill>
                  <a:srgbClr val="7E7E7E"/>
                </a:solidFill>
                <a:latin typeface="Carlito"/>
                <a:cs typeface="Carlito"/>
              </a:rPr>
              <a:t>most prominent Wire </a:t>
            </a:r>
            <a:r>
              <a:rPr sz="2400" dirty="0">
                <a:solidFill>
                  <a:srgbClr val="7E7E7E"/>
                </a:solidFill>
                <a:latin typeface="Carlito"/>
                <a:cs typeface="Carlito"/>
              </a:rPr>
              <a:t>Mesh</a:t>
            </a:r>
            <a:r>
              <a:rPr sz="2400" spc="30" dirty="0">
                <a:solidFill>
                  <a:srgbClr val="7E7E7E"/>
                </a:solidFill>
                <a:latin typeface="Carlito"/>
                <a:cs typeface="Carlito"/>
              </a:rPr>
              <a:t> </a:t>
            </a:r>
            <a:r>
              <a:rPr sz="2400" spc="-25" dirty="0">
                <a:solidFill>
                  <a:srgbClr val="7E7E7E"/>
                </a:solidFill>
                <a:latin typeface="Carlito"/>
                <a:cs typeface="Carlito"/>
              </a:rPr>
              <a:t>Manufacturer,</a:t>
            </a:r>
            <a:endParaRPr sz="2400">
              <a:latin typeface="Carlito"/>
              <a:cs typeface="Carlito"/>
            </a:endParaRPr>
          </a:p>
        </p:txBody>
      </p:sp>
      <p:grpSp>
        <p:nvGrpSpPr>
          <p:cNvPr id="4" name="object 4"/>
          <p:cNvGrpSpPr/>
          <p:nvPr/>
        </p:nvGrpSpPr>
        <p:grpSpPr>
          <a:xfrm>
            <a:off x="1859279" y="3433571"/>
            <a:ext cx="8316595" cy="3412490"/>
            <a:chOff x="1859279" y="3433571"/>
            <a:chExt cx="8316595" cy="3412490"/>
          </a:xfrm>
        </p:grpSpPr>
        <p:sp>
          <p:nvSpPr>
            <p:cNvPr id="5" name="object 5"/>
            <p:cNvSpPr/>
            <p:nvPr/>
          </p:nvSpPr>
          <p:spPr>
            <a:xfrm>
              <a:off x="1935479" y="3511294"/>
              <a:ext cx="3258312" cy="32567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97379" y="3473194"/>
              <a:ext cx="3335020" cy="3333115"/>
            </a:xfrm>
            <a:custGeom>
              <a:avLst/>
              <a:gdLst/>
              <a:ahLst/>
              <a:cxnLst/>
              <a:rect l="l" t="t" r="r" b="b"/>
              <a:pathLst>
                <a:path w="3335020" h="3333115">
                  <a:moveTo>
                    <a:pt x="0" y="3332988"/>
                  </a:moveTo>
                  <a:lnTo>
                    <a:pt x="3334512" y="3332988"/>
                  </a:lnTo>
                  <a:lnTo>
                    <a:pt x="3334512" y="0"/>
                  </a:lnTo>
                  <a:lnTo>
                    <a:pt x="0" y="0"/>
                  </a:lnTo>
                  <a:lnTo>
                    <a:pt x="0" y="3332988"/>
                  </a:lnTo>
                  <a:close/>
                </a:path>
              </a:pathLst>
            </a:custGeom>
            <a:ln w="76200">
              <a:solidFill>
                <a:srgbClr val="AEABAB"/>
              </a:solidFill>
            </a:ln>
          </p:spPr>
          <p:txBody>
            <a:bodyPr wrap="square" lIns="0" tIns="0" rIns="0" bIns="0" rtlCol="0"/>
            <a:lstStyle/>
            <a:p>
              <a:endParaRPr/>
            </a:p>
          </p:txBody>
        </p:sp>
        <p:sp>
          <p:nvSpPr>
            <p:cNvPr id="7" name="object 7"/>
            <p:cNvSpPr/>
            <p:nvPr/>
          </p:nvSpPr>
          <p:spPr>
            <a:xfrm>
              <a:off x="5545835" y="3433571"/>
              <a:ext cx="4629912" cy="3412236"/>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425" dirty="0"/>
              <a:t>COPPER </a:t>
            </a:r>
            <a:r>
              <a:rPr spc="-285" dirty="0"/>
              <a:t>WIRE</a:t>
            </a:r>
            <a:r>
              <a:rPr spc="80" dirty="0"/>
              <a:t> </a:t>
            </a:r>
            <a:r>
              <a:rPr spc="-390" dirty="0"/>
              <a:t>MESH</a:t>
            </a:r>
          </a:p>
        </p:txBody>
      </p:sp>
      <p:sp>
        <p:nvSpPr>
          <p:cNvPr id="3" name="object 3"/>
          <p:cNvSpPr txBox="1"/>
          <p:nvPr/>
        </p:nvSpPr>
        <p:spPr>
          <a:xfrm>
            <a:off x="336905" y="685291"/>
            <a:ext cx="10318115" cy="2642235"/>
          </a:xfrm>
          <a:prstGeom prst="rect">
            <a:avLst/>
          </a:prstGeom>
        </p:spPr>
        <p:txBody>
          <a:bodyPr vert="horz" wrap="square" lIns="0" tIns="92075" rIns="0" bIns="0" rtlCol="0">
            <a:spAutoFit/>
          </a:bodyPr>
          <a:lstStyle/>
          <a:p>
            <a:pPr marL="241300" marR="5080" indent="-228600">
              <a:lnSpc>
                <a:spcPct val="80000"/>
              </a:lnSpc>
              <a:spcBef>
                <a:spcPts val="725"/>
              </a:spcBef>
              <a:buFont typeface="Arial"/>
              <a:buChar char="•"/>
              <a:tabLst>
                <a:tab pos="241300" algn="l"/>
              </a:tabLst>
            </a:pPr>
            <a:r>
              <a:rPr sz="2600" spc="-5" dirty="0">
                <a:solidFill>
                  <a:srgbClr val="C55A11"/>
                </a:solidFill>
                <a:latin typeface="Carlito"/>
                <a:cs typeface="Carlito"/>
              </a:rPr>
              <a:t>Copper </a:t>
            </a:r>
            <a:r>
              <a:rPr sz="2600" spc="-10" dirty="0">
                <a:solidFill>
                  <a:srgbClr val="C55A11"/>
                </a:solidFill>
                <a:latin typeface="Carlito"/>
                <a:cs typeface="Carlito"/>
              </a:rPr>
              <a:t>Wire </a:t>
            </a:r>
            <a:r>
              <a:rPr sz="2600" spc="-25" dirty="0">
                <a:solidFill>
                  <a:srgbClr val="C55A11"/>
                </a:solidFill>
                <a:latin typeface="Carlito"/>
                <a:cs typeface="Carlito"/>
              </a:rPr>
              <a:t>Mesh’s </a:t>
            </a:r>
            <a:r>
              <a:rPr sz="2600" spc="-5" dirty="0">
                <a:solidFill>
                  <a:srgbClr val="C55A11"/>
                </a:solidFill>
                <a:latin typeface="Carlito"/>
                <a:cs typeface="Carlito"/>
              </a:rPr>
              <a:t>unique </a:t>
            </a:r>
            <a:r>
              <a:rPr sz="2600" spc="-10" dirty="0">
                <a:solidFill>
                  <a:srgbClr val="C55A11"/>
                </a:solidFill>
                <a:latin typeface="Carlito"/>
                <a:cs typeface="Carlito"/>
              </a:rPr>
              <a:t>colour </a:t>
            </a:r>
            <a:r>
              <a:rPr sz="2600" spc="-20" dirty="0">
                <a:solidFill>
                  <a:srgbClr val="C55A11"/>
                </a:solidFill>
                <a:latin typeface="Carlito"/>
                <a:cs typeface="Carlito"/>
              </a:rPr>
              <a:t>makes </a:t>
            </a:r>
            <a:r>
              <a:rPr sz="2600" dirty="0">
                <a:solidFill>
                  <a:srgbClr val="C55A11"/>
                </a:solidFill>
                <a:latin typeface="Carlito"/>
                <a:cs typeface="Carlito"/>
              </a:rPr>
              <a:t>it a </a:t>
            </a:r>
            <a:r>
              <a:rPr sz="2600" spc="-5" dirty="0">
                <a:solidFill>
                  <a:srgbClr val="C55A11"/>
                </a:solidFill>
                <a:latin typeface="Carlito"/>
                <a:cs typeface="Carlito"/>
              </a:rPr>
              <a:t>very popular option </a:t>
            </a:r>
            <a:r>
              <a:rPr sz="2600" spc="-25" dirty="0">
                <a:solidFill>
                  <a:srgbClr val="C55A11"/>
                </a:solidFill>
                <a:latin typeface="Carlito"/>
                <a:cs typeface="Carlito"/>
              </a:rPr>
              <a:t>for </a:t>
            </a:r>
            <a:r>
              <a:rPr sz="2600" spc="-15" dirty="0">
                <a:solidFill>
                  <a:srgbClr val="C55A11"/>
                </a:solidFill>
                <a:latin typeface="Carlito"/>
                <a:cs typeface="Carlito"/>
              </a:rPr>
              <a:t>many  </a:t>
            </a:r>
            <a:r>
              <a:rPr sz="2600" spc="-20" dirty="0">
                <a:solidFill>
                  <a:srgbClr val="C55A11"/>
                </a:solidFill>
                <a:latin typeface="Carlito"/>
                <a:cs typeface="Carlito"/>
              </a:rPr>
              <a:t>different </a:t>
            </a:r>
            <a:r>
              <a:rPr sz="2600" dirty="0">
                <a:solidFill>
                  <a:srgbClr val="C55A11"/>
                </a:solidFill>
                <a:latin typeface="Carlito"/>
                <a:cs typeface="Carlito"/>
              </a:rPr>
              <a:t>types of </a:t>
            </a:r>
            <a:r>
              <a:rPr sz="2600" spc="-10" dirty="0">
                <a:solidFill>
                  <a:srgbClr val="C55A11"/>
                </a:solidFill>
                <a:latin typeface="Carlito"/>
                <a:cs typeface="Carlito"/>
              </a:rPr>
              <a:t>users, </a:t>
            </a:r>
            <a:r>
              <a:rPr sz="2600" dirty="0">
                <a:solidFill>
                  <a:srgbClr val="C55A11"/>
                </a:solidFill>
                <a:latin typeface="Carlito"/>
                <a:cs typeface="Carlito"/>
              </a:rPr>
              <a:t>including </a:t>
            </a:r>
            <a:r>
              <a:rPr sz="2600" spc="-10" dirty="0">
                <a:solidFill>
                  <a:srgbClr val="C55A11"/>
                </a:solidFill>
                <a:latin typeface="Carlito"/>
                <a:cs typeface="Carlito"/>
              </a:rPr>
              <a:t>designers, </a:t>
            </a:r>
            <a:r>
              <a:rPr sz="2600" spc="-5" dirty="0">
                <a:solidFill>
                  <a:srgbClr val="C55A11"/>
                </a:solidFill>
                <a:latin typeface="Carlito"/>
                <a:cs typeface="Carlito"/>
              </a:rPr>
              <a:t>artists, architects </a:t>
            </a:r>
            <a:r>
              <a:rPr sz="2600" dirty="0">
                <a:solidFill>
                  <a:srgbClr val="C55A11"/>
                </a:solidFill>
                <a:latin typeface="Carlito"/>
                <a:cs typeface="Carlito"/>
              </a:rPr>
              <a:t>and </a:t>
            </a:r>
            <a:r>
              <a:rPr sz="2600" spc="-5" dirty="0">
                <a:solidFill>
                  <a:srgbClr val="C55A11"/>
                </a:solidFill>
                <a:latin typeface="Carlito"/>
                <a:cs typeface="Carlito"/>
              </a:rPr>
              <a:t>home  </a:t>
            </a:r>
            <a:r>
              <a:rPr sz="2600" spc="-10" dirty="0">
                <a:solidFill>
                  <a:srgbClr val="C55A11"/>
                </a:solidFill>
                <a:latin typeface="Carlito"/>
                <a:cs typeface="Carlito"/>
              </a:rPr>
              <a:t>owners. </a:t>
            </a:r>
            <a:r>
              <a:rPr sz="2600" spc="-5" dirty="0">
                <a:solidFill>
                  <a:srgbClr val="C55A11"/>
                </a:solidFill>
                <a:latin typeface="Carlito"/>
                <a:cs typeface="Carlito"/>
              </a:rPr>
              <a:t>Home </a:t>
            </a:r>
            <a:r>
              <a:rPr sz="2600" spc="-15" dirty="0">
                <a:solidFill>
                  <a:srgbClr val="C55A11"/>
                </a:solidFill>
                <a:latin typeface="Carlito"/>
                <a:cs typeface="Carlito"/>
              </a:rPr>
              <a:t>owners </a:t>
            </a:r>
            <a:r>
              <a:rPr sz="2600" dirty="0">
                <a:solidFill>
                  <a:srgbClr val="C55A11"/>
                </a:solidFill>
                <a:latin typeface="Carlito"/>
                <a:cs typeface="Carlito"/>
              </a:rPr>
              <a:t>and </a:t>
            </a:r>
            <a:r>
              <a:rPr sz="2600" spc="-10" dirty="0">
                <a:solidFill>
                  <a:srgbClr val="C55A11"/>
                </a:solidFill>
                <a:latin typeface="Carlito"/>
                <a:cs typeface="Carlito"/>
              </a:rPr>
              <a:t>designers opt </a:t>
            </a:r>
            <a:r>
              <a:rPr sz="2600" spc="-25" dirty="0">
                <a:solidFill>
                  <a:srgbClr val="C55A11"/>
                </a:solidFill>
                <a:latin typeface="Carlito"/>
                <a:cs typeface="Carlito"/>
              </a:rPr>
              <a:t>for </a:t>
            </a:r>
            <a:r>
              <a:rPr sz="2600" spc="-10" dirty="0">
                <a:solidFill>
                  <a:srgbClr val="C55A11"/>
                </a:solidFill>
                <a:latin typeface="Carlito"/>
                <a:cs typeface="Carlito"/>
              </a:rPr>
              <a:t>copper </a:t>
            </a:r>
            <a:r>
              <a:rPr sz="2600" spc="-15" dirty="0">
                <a:solidFill>
                  <a:srgbClr val="C55A11"/>
                </a:solidFill>
                <a:latin typeface="Carlito"/>
                <a:cs typeface="Carlito"/>
              </a:rPr>
              <a:t>woven </a:t>
            </a:r>
            <a:r>
              <a:rPr sz="2600" spc="-10" dirty="0">
                <a:solidFill>
                  <a:srgbClr val="C55A11"/>
                </a:solidFill>
                <a:latin typeface="Carlito"/>
                <a:cs typeface="Carlito"/>
              </a:rPr>
              <a:t>wire </a:t>
            </a:r>
            <a:r>
              <a:rPr sz="2600" dirty="0">
                <a:solidFill>
                  <a:srgbClr val="C55A11"/>
                </a:solidFill>
                <a:latin typeface="Carlito"/>
                <a:cs typeface="Carlito"/>
              </a:rPr>
              <a:t>mesh </a:t>
            </a:r>
            <a:r>
              <a:rPr sz="2600" spc="-25" dirty="0">
                <a:solidFill>
                  <a:srgbClr val="C55A11"/>
                </a:solidFill>
                <a:latin typeface="Carlito"/>
                <a:cs typeface="Carlito"/>
              </a:rPr>
              <a:t>for  </a:t>
            </a:r>
            <a:r>
              <a:rPr sz="2600" spc="-5" dirty="0">
                <a:solidFill>
                  <a:srgbClr val="C55A11"/>
                </a:solidFill>
                <a:latin typeface="Carlito"/>
                <a:cs typeface="Carlito"/>
              </a:rPr>
              <a:t>residential </a:t>
            </a:r>
            <a:r>
              <a:rPr sz="2600" spc="-10" dirty="0">
                <a:solidFill>
                  <a:srgbClr val="C55A11"/>
                </a:solidFill>
                <a:latin typeface="Carlito"/>
                <a:cs typeface="Carlito"/>
              </a:rPr>
              <a:t>projects </a:t>
            </a:r>
            <a:r>
              <a:rPr sz="2600" dirty="0">
                <a:solidFill>
                  <a:srgbClr val="C55A11"/>
                </a:solidFill>
                <a:latin typeface="Carlito"/>
                <a:cs typeface="Carlito"/>
              </a:rPr>
              <a:t>including </a:t>
            </a:r>
            <a:r>
              <a:rPr sz="2600" spc="-10" dirty="0">
                <a:solidFill>
                  <a:srgbClr val="C55A11"/>
                </a:solidFill>
                <a:latin typeface="Carlito"/>
                <a:cs typeface="Carlito"/>
              </a:rPr>
              <a:t>gutter </a:t>
            </a:r>
            <a:r>
              <a:rPr sz="2600" spc="-5" dirty="0">
                <a:solidFill>
                  <a:srgbClr val="C55A11"/>
                </a:solidFill>
                <a:latin typeface="Carlito"/>
                <a:cs typeface="Carlito"/>
              </a:rPr>
              <a:t>guards, </a:t>
            </a:r>
            <a:r>
              <a:rPr sz="2600" spc="-10" dirty="0">
                <a:solidFill>
                  <a:srgbClr val="C55A11"/>
                </a:solidFill>
                <a:latin typeface="Carlito"/>
                <a:cs typeface="Carlito"/>
              </a:rPr>
              <a:t>soffit </a:t>
            </a:r>
            <a:r>
              <a:rPr sz="2600" spc="-5" dirty="0">
                <a:solidFill>
                  <a:srgbClr val="C55A11"/>
                </a:solidFill>
                <a:latin typeface="Carlito"/>
                <a:cs typeface="Carlito"/>
              </a:rPr>
              <a:t>screens, </a:t>
            </a:r>
            <a:r>
              <a:rPr sz="2600" dirty="0">
                <a:solidFill>
                  <a:srgbClr val="C55A11"/>
                </a:solidFill>
                <a:latin typeface="Carlito"/>
                <a:cs typeface="Carlito"/>
              </a:rPr>
              <a:t>insect </a:t>
            </a:r>
            <a:r>
              <a:rPr sz="2600" spc="-5" dirty="0">
                <a:solidFill>
                  <a:srgbClr val="C55A11"/>
                </a:solidFill>
                <a:latin typeface="Carlito"/>
                <a:cs typeface="Carlito"/>
              </a:rPr>
              <a:t>screen,  fireplace screen, or </a:t>
            </a:r>
            <a:r>
              <a:rPr sz="2600" spc="-10" dirty="0">
                <a:solidFill>
                  <a:srgbClr val="C55A11"/>
                </a:solidFill>
                <a:latin typeface="Carlito"/>
                <a:cs typeface="Carlito"/>
              </a:rPr>
              <a:t>even custom manufactured </a:t>
            </a:r>
            <a:r>
              <a:rPr sz="2600" spc="-5" dirty="0">
                <a:solidFill>
                  <a:srgbClr val="C55A11"/>
                </a:solidFill>
                <a:latin typeface="Carlito"/>
                <a:cs typeface="Carlito"/>
              </a:rPr>
              <a:t>infill panels or </a:t>
            </a:r>
            <a:r>
              <a:rPr sz="2600" spc="-15" dirty="0">
                <a:solidFill>
                  <a:srgbClr val="C55A11"/>
                </a:solidFill>
                <a:latin typeface="Carlito"/>
                <a:cs typeface="Carlito"/>
              </a:rPr>
              <a:t>decorative  </a:t>
            </a:r>
            <a:r>
              <a:rPr sz="2600" spc="-10" dirty="0">
                <a:solidFill>
                  <a:srgbClr val="C55A11"/>
                </a:solidFill>
                <a:latin typeface="Carlito"/>
                <a:cs typeface="Carlito"/>
              </a:rPr>
              <a:t>wall </a:t>
            </a:r>
            <a:r>
              <a:rPr sz="2600" spc="-5" dirty="0">
                <a:solidFill>
                  <a:srgbClr val="C55A11"/>
                </a:solidFill>
                <a:latin typeface="Carlito"/>
                <a:cs typeface="Carlito"/>
              </a:rPr>
              <a:t>panels. </a:t>
            </a:r>
            <a:r>
              <a:rPr sz="2600" spc="-10" dirty="0">
                <a:solidFill>
                  <a:srgbClr val="C55A11"/>
                </a:solidFill>
                <a:latin typeface="Carlito"/>
                <a:cs typeface="Carlito"/>
              </a:rPr>
              <a:t>Sculptors, wood </a:t>
            </a:r>
            <a:r>
              <a:rPr sz="2600" spc="-25" dirty="0">
                <a:solidFill>
                  <a:srgbClr val="C55A11"/>
                </a:solidFill>
                <a:latin typeface="Carlito"/>
                <a:cs typeface="Carlito"/>
              </a:rPr>
              <a:t>workers, </a:t>
            </a:r>
            <a:r>
              <a:rPr sz="2600" spc="-10" dirty="0">
                <a:solidFill>
                  <a:srgbClr val="C55A11"/>
                </a:solidFill>
                <a:latin typeface="Carlito"/>
                <a:cs typeface="Carlito"/>
              </a:rPr>
              <a:t>metal </a:t>
            </a:r>
            <a:r>
              <a:rPr sz="2600" dirty="0">
                <a:solidFill>
                  <a:srgbClr val="C55A11"/>
                </a:solidFill>
                <a:latin typeface="Carlito"/>
                <a:cs typeface="Carlito"/>
              </a:rPr>
              <a:t>artisans and </a:t>
            </a:r>
            <a:r>
              <a:rPr sz="2600" spc="-5" dirty="0">
                <a:solidFill>
                  <a:srgbClr val="C55A11"/>
                </a:solidFill>
                <a:latin typeface="Carlito"/>
                <a:cs typeface="Carlito"/>
              </a:rPr>
              <a:t>architects </a:t>
            </a:r>
            <a:r>
              <a:rPr sz="2600" dirty="0">
                <a:solidFill>
                  <a:srgbClr val="C55A11"/>
                </a:solidFill>
                <a:latin typeface="Carlito"/>
                <a:cs typeface="Carlito"/>
              </a:rPr>
              <a:t>also  </a:t>
            </a:r>
            <a:r>
              <a:rPr sz="2600" spc="-20" dirty="0">
                <a:solidFill>
                  <a:srgbClr val="C55A11"/>
                </a:solidFill>
                <a:latin typeface="Carlito"/>
                <a:cs typeface="Carlito"/>
              </a:rPr>
              <a:t>prefer </a:t>
            </a:r>
            <a:r>
              <a:rPr sz="2600" spc="-10" dirty="0">
                <a:solidFill>
                  <a:srgbClr val="C55A11"/>
                </a:solidFill>
                <a:latin typeface="Carlito"/>
                <a:cs typeface="Carlito"/>
              </a:rPr>
              <a:t>copper </a:t>
            </a:r>
            <a:r>
              <a:rPr sz="2600" spc="-5" dirty="0">
                <a:solidFill>
                  <a:srgbClr val="C55A11"/>
                </a:solidFill>
                <a:latin typeface="Carlito"/>
                <a:cs typeface="Carlito"/>
              </a:rPr>
              <a:t>mesh because </a:t>
            </a:r>
            <a:r>
              <a:rPr sz="2600" dirty="0">
                <a:solidFill>
                  <a:srgbClr val="C55A11"/>
                </a:solidFill>
                <a:latin typeface="Carlito"/>
                <a:cs typeface="Carlito"/>
              </a:rPr>
              <a:t>of its </a:t>
            </a:r>
            <a:r>
              <a:rPr sz="2600" spc="-10" dirty="0">
                <a:solidFill>
                  <a:srgbClr val="C55A11"/>
                </a:solidFill>
                <a:latin typeface="Carlito"/>
                <a:cs typeface="Carlito"/>
              </a:rPr>
              <a:t>remarkable </a:t>
            </a:r>
            <a:r>
              <a:rPr sz="2600" spc="-5" dirty="0">
                <a:solidFill>
                  <a:srgbClr val="C55A11"/>
                </a:solidFill>
                <a:latin typeface="Carlito"/>
                <a:cs typeface="Carlito"/>
              </a:rPr>
              <a:t>dark amber-red </a:t>
            </a:r>
            <a:r>
              <a:rPr sz="2600" spc="-10" dirty="0">
                <a:solidFill>
                  <a:srgbClr val="C55A11"/>
                </a:solidFill>
                <a:latin typeface="Carlito"/>
                <a:cs typeface="Carlito"/>
              </a:rPr>
              <a:t>colour </a:t>
            </a:r>
            <a:r>
              <a:rPr sz="2600" dirty="0">
                <a:solidFill>
                  <a:srgbClr val="C55A11"/>
                </a:solidFill>
                <a:latin typeface="Carlito"/>
                <a:cs typeface="Carlito"/>
              </a:rPr>
              <a:t>and  its </a:t>
            </a:r>
            <a:r>
              <a:rPr sz="2600" spc="-15" dirty="0">
                <a:solidFill>
                  <a:srgbClr val="C55A11"/>
                </a:solidFill>
                <a:latin typeface="Carlito"/>
                <a:cs typeface="Carlito"/>
              </a:rPr>
              <a:t>broad </a:t>
            </a:r>
            <a:r>
              <a:rPr sz="2600" dirty="0">
                <a:solidFill>
                  <a:srgbClr val="C55A11"/>
                </a:solidFill>
                <a:latin typeface="Carlito"/>
                <a:cs typeface="Carlito"/>
              </a:rPr>
              <a:t>appeal </a:t>
            </a:r>
            <a:r>
              <a:rPr sz="2600" spc="-15" dirty="0">
                <a:solidFill>
                  <a:srgbClr val="C55A11"/>
                </a:solidFill>
                <a:latin typeface="Carlito"/>
                <a:cs typeface="Carlito"/>
              </a:rPr>
              <a:t>to </a:t>
            </a:r>
            <a:r>
              <a:rPr sz="2600" dirty="0">
                <a:solidFill>
                  <a:srgbClr val="C55A11"/>
                </a:solidFill>
                <a:latin typeface="Carlito"/>
                <a:cs typeface="Carlito"/>
              </a:rPr>
              <a:t>a wide</a:t>
            </a:r>
            <a:r>
              <a:rPr sz="2600" spc="-20" dirty="0">
                <a:solidFill>
                  <a:srgbClr val="C55A11"/>
                </a:solidFill>
                <a:latin typeface="Carlito"/>
                <a:cs typeface="Carlito"/>
              </a:rPr>
              <a:t> </a:t>
            </a:r>
            <a:r>
              <a:rPr sz="2600" dirty="0">
                <a:solidFill>
                  <a:srgbClr val="C55A11"/>
                </a:solidFill>
                <a:latin typeface="Carlito"/>
                <a:cs typeface="Carlito"/>
              </a:rPr>
              <a:t>audience.</a:t>
            </a:r>
            <a:endParaRPr sz="2600">
              <a:latin typeface="Carlito"/>
              <a:cs typeface="Carlito"/>
            </a:endParaRPr>
          </a:p>
        </p:txBody>
      </p:sp>
      <p:grpSp>
        <p:nvGrpSpPr>
          <p:cNvPr id="4" name="object 4"/>
          <p:cNvGrpSpPr/>
          <p:nvPr/>
        </p:nvGrpSpPr>
        <p:grpSpPr>
          <a:xfrm>
            <a:off x="1392936" y="3439667"/>
            <a:ext cx="9542145" cy="3299460"/>
            <a:chOff x="1392936" y="3439667"/>
            <a:chExt cx="9542145" cy="3299460"/>
          </a:xfrm>
        </p:grpSpPr>
        <p:sp>
          <p:nvSpPr>
            <p:cNvPr id="5" name="object 5"/>
            <p:cNvSpPr/>
            <p:nvPr/>
          </p:nvSpPr>
          <p:spPr>
            <a:xfrm>
              <a:off x="1450848" y="3497579"/>
              <a:ext cx="4616196" cy="31775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21892" y="3468623"/>
              <a:ext cx="4674235" cy="3235960"/>
            </a:xfrm>
            <a:custGeom>
              <a:avLst/>
              <a:gdLst/>
              <a:ahLst/>
              <a:cxnLst/>
              <a:rect l="l" t="t" r="r" b="b"/>
              <a:pathLst>
                <a:path w="4674235" h="3235959">
                  <a:moveTo>
                    <a:pt x="0" y="3235452"/>
                  </a:moveTo>
                  <a:lnTo>
                    <a:pt x="4674108" y="3235452"/>
                  </a:lnTo>
                  <a:lnTo>
                    <a:pt x="4674108" y="0"/>
                  </a:lnTo>
                  <a:lnTo>
                    <a:pt x="0" y="0"/>
                  </a:lnTo>
                  <a:lnTo>
                    <a:pt x="0" y="3235452"/>
                  </a:lnTo>
                  <a:close/>
                </a:path>
              </a:pathLst>
            </a:custGeom>
            <a:ln w="57912">
              <a:solidFill>
                <a:srgbClr val="EC7C30"/>
              </a:solidFill>
            </a:ln>
          </p:spPr>
          <p:txBody>
            <a:bodyPr wrap="square" lIns="0" tIns="0" rIns="0" bIns="0" rtlCol="0"/>
            <a:lstStyle/>
            <a:p>
              <a:endParaRPr/>
            </a:p>
          </p:txBody>
        </p:sp>
        <p:sp>
          <p:nvSpPr>
            <p:cNvPr id="7" name="object 7"/>
            <p:cNvSpPr/>
            <p:nvPr/>
          </p:nvSpPr>
          <p:spPr>
            <a:xfrm>
              <a:off x="6338315" y="3497579"/>
              <a:ext cx="4538472" cy="318363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309359" y="3468623"/>
              <a:ext cx="4596765" cy="3241675"/>
            </a:xfrm>
            <a:custGeom>
              <a:avLst/>
              <a:gdLst/>
              <a:ahLst/>
              <a:cxnLst/>
              <a:rect l="l" t="t" r="r" b="b"/>
              <a:pathLst>
                <a:path w="4596765" h="3241675">
                  <a:moveTo>
                    <a:pt x="0" y="3241548"/>
                  </a:moveTo>
                  <a:lnTo>
                    <a:pt x="4596384" y="3241548"/>
                  </a:lnTo>
                  <a:lnTo>
                    <a:pt x="4596384" y="0"/>
                  </a:lnTo>
                  <a:lnTo>
                    <a:pt x="0" y="0"/>
                  </a:lnTo>
                  <a:lnTo>
                    <a:pt x="0" y="3241548"/>
                  </a:lnTo>
                  <a:close/>
                </a:path>
              </a:pathLst>
            </a:custGeom>
            <a:ln w="57912">
              <a:solidFill>
                <a:srgbClr val="EC7C30"/>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371" y="0"/>
            <a:ext cx="5261610" cy="635000"/>
          </a:xfrm>
          <a:prstGeom prst="rect">
            <a:avLst/>
          </a:prstGeom>
        </p:spPr>
        <p:txBody>
          <a:bodyPr vert="horz" wrap="square" lIns="0" tIns="12065" rIns="0" bIns="0" rtlCol="0">
            <a:spAutoFit/>
          </a:bodyPr>
          <a:lstStyle/>
          <a:p>
            <a:pPr marL="12700">
              <a:lnSpc>
                <a:spcPct val="100000"/>
              </a:lnSpc>
              <a:spcBef>
                <a:spcPts val="95"/>
              </a:spcBef>
            </a:pPr>
            <a:r>
              <a:rPr sz="4000" spc="-195" dirty="0"/>
              <a:t>MAJOR</a:t>
            </a:r>
            <a:r>
              <a:rPr sz="4000" spc="-170" dirty="0"/>
              <a:t> </a:t>
            </a:r>
            <a:r>
              <a:rPr sz="4000" spc="-165" dirty="0"/>
              <a:t>APPLICATIONS</a:t>
            </a:r>
            <a:endParaRPr sz="4000" dirty="0"/>
          </a:p>
        </p:txBody>
      </p:sp>
      <p:sp>
        <p:nvSpPr>
          <p:cNvPr id="3" name="object 3"/>
          <p:cNvSpPr txBox="1"/>
          <p:nvPr/>
        </p:nvSpPr>
        <p:spPr>
          <a:xfrm>
            <a:off x="807821" y="685876"/>
            <a:ext cx="9784080" cy="778510"/>
          </a:xfrm>
          <a:prstGeom prst="rect">
            <a:avLst/>
          </a:prstGeom>
        </p:spPr>
        <p:txBody>
          <a:bodyPr vert="horz" wrap="square" lIns="0" tIns="69850" rIns="0" bIns="0" rtlCol="0">
            <a:spAutoFit/>
          </a:bodyPr>
          <a:lstStyle/>
          <a:p>
            <a:pPr marL="12700" marR="5080" indent="914400">
              <a:lnSpc>
                <a:spcPct val="80100"/>
              </a:lnSpc>
              <a:spcBef>
                <a:spcPts val="550"/>
              </a:spcBef>
            </a:pPr>
            <a:r>
              <a:rPr sz="1900" spc="-5" dirty="0">
                <a:latin typeface="Carlito"/>
                <a:cs typeface="Carlito"/>
              </a:rPr>
              <a:t>Without a </a:t>
            </a:r>
            <a:r>
              <a:rPr sz="1900" spc="-10" dirty="0">
                <a:latin typeface="Carlito"/>
                <a:cs typeface="Carlito"/>
              </a:rPr>
              <a:t>doubt, copper wire </a:t>
            </a:r>
            <a:r>
              <a:rPr sz="1900" spc="-5" dirty="0">
                <a:latin typeface="Carlito"/>
                <a:cs typeface="Carlito"/>
              </a:rPr>
              <a:t>mesh is critical </a:t>
            </a:r>
            <a:r>
              <a:rPr sz="1900" spc="-15" dirty="0">
                <a:latin typeface="Carlito"/>
                <a:cs typeface="Carlito"/>
              </a:rPr>
              <a:t>to many </a:t>
            </a:r>
            <a:r>
              <a:rPr sz="1900" spc="-5" dirty="0">
                <a:latin typeface="Carlito"/>
                <a:cs typeface="Carlito"/>
              </a:rPr>
              <a:t>industries, and it is </a:t>
            </a:r>
            <a:r>
              <a:rPr sz="1900" spc="-10" dirty="0">
                <a:latin typeface="Carlito"/>
                <a:cs typeface="Carlito"/>
              </a:rPr>
              <a:t>often </a:t>
            </a:r>
            <a:r>
              <a:rPr sz="1900" spc="-5" dirty="0">
                <a:latin typeface="Carlito"/>
                <a:cs typeface="Carlito"/>
              </a:rPr>
              <a:t>at the  </a:t>
            </a:r>
            <a:r>
              <a:rPr sz="1900" spc="-10" dirty="0">
                <a:latin typeface="Carlito"/>
                <a:cs typeface="Carlito"/>
              </a:rPr>
              <a:t>centre </a:t>
            </a:r>
            <a:r>
              <a:rPr sz="1900" spc="-5" dirty="0">
                <a:latin typeface="Carlito"/>
                <a:cs typeface="Carlito"/>
              </a:rPr>
              <a:t>of </a:t>
            </a:r>
            <a:r>
              <a:rPr sz="1900" spc="-10" dirty="0">
                <a:latin typeface="Carlito"/>
                <a:cs typeface="Carlito"/>
              </a:rPr>
              <a:t>technological advancements </a:t>
            </a:r>
            <a:r>
              <a:rPr sz="1900" spc="-5" dirty="0">
                <a:latin typeface="Carlito"/>
                <a:cs typeface="Carlito"/>
              </a:rPr>
              <a:t>in a </a:t>
            </a:r>
            <a:r>
              <a:rPr sz="1900" spc="-15" dirty="0">
                <a:latin typeface="Carlito"/>
                <a:cs typeface="Carlito"/>
              </a:rPr>
              <a:t>broad range </a:t>
            </a:r>
            <a:r>
              <a:rPr sz="1900" spc="-5" dirty="0">
                <a:latin typeface="Carlito"/>
                <a:cs typeface="Carlito"/>
              </a:rPr>
              <a:t>of fields. </a:t>
            </a:r>
            <a:r>
              <a:rPr sz="1900" spc="-10" dirty="0">
                <a:latin typeface="Carlito"/>
                <a:cs typeface="Carlito"/>
              </a:rPr>
              <a:t>Over </a:t>
            </a:r>
            <a:r>
              <a:rPr sz="1900" spc="-5" dirty="0">
                <a:latin typeface="Carlito"/>
                <a:cs typeface="Carlito"/>
              </a:rPr>
              <a:t>the </a:t>
            </a:r>
            <a:r>
              <a:rPr sz="1900" spc="-10" dirty="0">
                <a:latin typeface="Carlito"/>
                <a:cs typeface="Carlito"/>
              </a:rPr>
              <a:t>past </a:t>
            </a:r>
            <a:r>
              <a:rPr sz="1900" spc="-25" dirty="0">
                <a:latin typeface="Carlito"/>
                <a:cs typeface="Carlito"/>
              </a:rPr>
              <a:t>few </a:t>
            </a:r>
            <a:r>
              <a:rPr sz="1900" spc="-15" dirty="0">
                <a:latin typeface="Carlito"/>
                <a:cs typeface="Carlito"/>
              </a:rPr>
              <a:t>years, customers  </a:t>
            </a:r>
            <a:r>
              <a:rPr sz="1900" spc="-20" dirty="0">
                <a:latin typeface="Carlito"/>
                <a:cs typeface="Carlito"/>
              </a:rPr>
              <a:t>have </a:t>
            </a:r>
            <a:r>
              <a:rPr sz="1900" spc="-5" dirty="0">
                <a:latin typeface="Carlito"/>
                <a:cs typeface="Carlito"/>
              </a:rPr>
              <a:t>selected </a:t>
            </a:r>
            <a:r>
              <a:rPr sz="1900" spc="-10" dirty="0">
                <a:latin typeface="Carlito"/>
                <a:cs typeface="Carlito"/>
              </a:rPr>
              <a:t>various copper </a:t>
            </a:r>
            <a:r>
              <a:rPr sz="1900" spc="-5" dirty="0">
                <a:latin typeface="Carlito"/>
                <a:cs typeface="Carlito"/>
              </a:rPr>
              <a:t>mesh </a:t>
            </a:r>
            <a:r>
              <a:rPr sz="1900" spc="-10" dirty="0">
                <a:latin typeface="Carlito"/>
                <a:cs typeface="Carlito"/>
              </a:rPr>
              <a:t>specifications </a:t>
            </a:r>
            <a:r>
              <a:rPr sz="1900" spc="-20" dirty="0">
                <a:latin typeface="Carlito"/>
                <a:cs typeface="Carlito"/>
              </a:rPr>
              <a:t>for </a:t>
            </a:r>
            <a:r>
              <a:rPr sz="1900" spc="-10" dirty="0">
                <a:latin typeface="Carlito"/>
                <a:cs typeface="Carlito"/>
              </a:rPr>
              <a:t>use</a:t>
            </a:r>
            <a:r>
              <a:rPr sz="1900" spc="90" dirty="0">
                <a:latin typeface="Carlito"/>
                <a:cs typeface="Carlito"/>
              </a:rPr>
              <a:t> </a:t>
            </a:r>
            <a:r>
              <a:rPr sz="1900" spc="-5" dirty="0">
                <a:latin typeface="Carlito"/>
                <a:cs typeface="Carlito"/>
              </a:rPr>
              <a:t>in:</a:t>
            </a:r>
            <a:endParaRPr sz="1900" dirty="0">
              <a:latin typeface="Carlito"/>
              <a:cs typeface="Carlito"/>
            </a:endParaRPr>
          </a:p>
        </p:txBody>
      </p:sp>
      <p:sp>
        <p:nvSpPr>
          <p:cNvPr id="4" name="object 4"/>
          <p:cNvSpPr txBox="1"/>
          <p:nvPr/>
        </p:nvSpPr>
        <p:spPr>
          <a:xfrm>
            <a:off x="807821" y="1507998"/>
            <a:ext cx="1699895" cy="314960"/>
          </a:xfrm>
          <a:prstGeom prst="rect">
            <a:avLst/>
          </a:prstGeom>
        </p:spPr>
        <p:txBody>
          <a:bodyPr vert="horz" wrap="square" lIns="0" tIns="12065" rIns="0" bIns="0" rtlCol="0">
            <a:spAutoFit/>
          </a:bodyPr>
          <a:lstStyle/>
          <a:p>
            <a:pPr marL="241300" indent="-228600">
              <a:lnSpc>
                <a:spcPct val="100000"/>
              </a:lnSpc>
              <a:spcBef>
                <a:spcPts val="95"/>
              </a:spcBef>
              <a:buFont typeface="Wingdings"/>
              <a:buChar char=""/>
              <a:tabLst>
                <a:tab pos="241300" algn="l"/>
              </a:tabLst>
            </a:pPr>
            <a:r>
              <a:rPr sz="1900" spc="-10" dirty="0">
                <a:latin typeface="Carlito"/>
                <a:cs typeface="Carlito"/>
              </a:rPr>
              <a:t>Energy</a:t>
            </a:r>
            <a:r>
              <a:rPr sz="1900" spc="-45" dirty="0">
                <a:latin typeface="Carlito"/>
                <a:cs typeface="Carlito"/>
              </a:rPr>
              <a:t> </a:t>
            </a:r>
            <a:r>
              <a:rPr sz="1900" spc="-20" dirty="0">
                <a:latin typeface="Carlito"/>
                <a:cs typeface="Carlito"/>
              </a:rPr>
              <a:t>storage</a:t>
            </a:r>
            <a:endParaRPr sz="1900">
              <a:latin typeface="Carlito"/>
              <a:cs typeface="Carlito"/>
            </a:endParaRPr>
          </a:p>
        </p:txBody>
      </p:sp>
      <p:sp>
        <p:nvSpPr>
          <p:cNvPr id="5" name="object 5"/>
          <p:cNvSpPr txBox="1"/>
          <p:nvPr/>
        </p:nvSpPr>
        <p:spPr>
          <a:xfrm>
            <a:off x="6348476" y="1437284"/>
            <a:ext cx="2963545" cy="744855"/>
          </a:xfrm>
          <a:prstGeom prst="rect">
            <a:avLst/>
          </a:prstGeom>
        </p:spPr>
        <p:txBody>
          <a:bodyPr vert="horz" wrap="square" lIns="0" tIns="12700" rIns="0" bIns="0" rtlCol="0">
            <a:spAutoFit/>
          </a:bodyPr>
          <a:lstStyle/>
          <a:p>
            <a:pPr marL="12700" marR="5080">
              <a:lnSpc>
                <a:spcPct val="124200"/>
              </a:lnSpc>
              <a:spcBef>
                <a:spcPts val="100"/>
              </a:spcBef>
            </a:pPr>
            <a:r>
              <a:rPr sz="1900" spc="-10" dirty="0">
                <a:latin typeface="Carlito"/>
                <a:cs typeface="Carlito"/>
              </a:rPr>
              <a:t>Robotics </a:t>
            </a:r>
            <a:r>
              <a:rPr sz="1900" spc="-5" dirty="0">
                <a:latin typeface="Carlito"/>
                <a:cs typeface="Carlito"/>
              </a:rPr>
              <a:t>&amp; </a:t>
            </a:r>
            <a:r>
              <a:rPr sz="1900" spc="-15" dirty="0">
                <a:latin typeface="Carlito"/>
                <a:cs typeface="Carlito"/>
              </a:rPr>
              <a:t>power </a:t>
            </a:r>
            <a:r>
              <a:rPr sz="1900" spc="-10" dirty="0">
                <a:latin typeface="Carlito"/>
                <a:cs typeface="Carlito"/>
              </a:rPr>
              <a:t>automation  </a:t>
            </a:r>
            <a:r>
              <a:rPr sz="1900" spc="-20" dirty="0">
                <a:latin typeface="Carlito"/>
                <a:cs typeface="Carlito"/>
              </a:rPr>
              <a:t>Pest </a:t>
            </a:r>
            <a:r>
              <a:rPr sz="1900" spc="-15" dirty="0">
                <a:latin typeface="Carlito"/>
                <a:cs typeface="Carlito"/>
              </a:rPr>
              <a:t>control</a:t>
            </a:r>
            <a:r>
              <a:rPr sz="1900" dirty="0">
                <a:latin typeface="Carlito"/>
                <a:cs typeface="Carlito"/>
              </a:rPr>
              <a:t> </a:t>
            </a:r>
            <a:r>
              <a:rPr sz="1900" spc="-15" dirty="0">
                <a:latin typeface="Carlito"/>
                <a:cs typeface="Carlito"/>
              </a:rPr>
              <a:t>fumigation</a:t>
            </a:r>
            <a:endParaRPr sz="1900">
              <a:latin typeface="Carlito"/>
              <a:cs typeface="Carlito"/>
            </a:endParaRPr>
          </a:p>
        </p:txBody>
      </p:sp>
      <p:sp>
        <p:nvSpPr>
          <p:cNvPr id="6" name="object 6"/>
          <p:cNvSpPr txBox="1"/>
          <p:nvPr/>
        </p:nvSpPr>
        <p:spPr>
          <a:xfrm>
            <a:off x="807821" y="1798218"/>
            <a:ext cx="3773170" cy="1818639"/>
          </a:xfrm>
          <a:prstGeom prst="rect">
            <a:avLst/>
          </a:prstGeom>
        </p:spPr>
        <p:txBody>
          <a:bodyPr vert="horz" wrap="square" lIns="0" tIns="81280" rIns="0" bIns="0" rtlCol="0">
            <a:spAutoFit/>
          </a:bodyPr>
          <a:lstStyle/>
          <a:p>
            <a:pPr marL="241300" indent="-228600">
              <a:lnSpc>
                <a:spcPct val="100000"/>
              </a:lnSpc>
              <a:spcBef>
                <a:spcPts val="640"/>
              </a:spcBef>
              <a:buFont typeface="Arial"/>
              <a:buChar char="•"/>
              <a:tabLst>
                <a:tab pos="240665" algn="l"/>
                <a:tab pos="241300" algn="l"/>
              </a:tabLst>
            </a:pPr>
            <a:r>
              <a:rPr sz="1900" spc="-10" dirty="0">
                <a:latin typeface="Carlito"/>
                <a:cs typeface="Carlito"/>
              </a:rPr>
              <a:t>Electric</a:t>
            </a:r>
            <a:r>
              <a:rPr sz="1900" spc="5" dirty="0">
                <a:latin typeface="Carlito"/>
                <a:cs typeface="Carlito"/>
              </a:rPr>
              <a:t> </a:t>
            </a:r>
            <a:r>
              <a:rPr sz="1900" spc="-15" dirty="0">
                <a:latin typeface="Carlito"/>
                <a:cs typeface="Carlito"/>
              </a:rPr>
              <a:t>heaters</a:t>
            </a:r>
            <a:endParaRPr sz="1900">
              <a:latin typeface="Carlito"/>
              <a:cs typeface="Carlito"/>
            </a:endParaRPr>
          </a:p>
          <a:p>
            <a:pPr marL="241300" indent="-228600">
              <a:lnSpc>
                <a:spcPct val="100000"/>
              </a:lnSpc>
              <a:spcBef>
                <a:spcPts val="545"/>
              </a:spcBef>
              <a:buFont typeface="Arial"/>
              <a:buChar char="•"/>
              <a:tabLst>
                <a:tab pos="240665" algn="l"/>
                <a:tab pos="241300" algn="l"/>
              </a:tabLst>
            </a:pPr>
            <a:r>
              <a:rPr sz="1900" spc="-5" dirty="0">
                <a:latin typeface="Carlito"/>
                <a:cs typeface="Carlito"/>
              </a:rPr>
              <a:t>Gamma </a:t>
            </a:r>
            <a:r>
              <a:rPr sz="1900" spc="-15" dirty="0">
                <a:latin typeface="Carlito"/>
                <a:cs typeface="Carlito"/>
              </a:rPr>
              <a:t>irradiators</a:t>
            </a:r>
            <a:endParaRPr sz="1900">
              <a:latin typeface="Carlito"/>
              <a:cs typeface="Carlito"/>
            </a:endParaRPr>
          </a:p>
          <a:p>
            <a:pPr marL="241300" indent="-228600">
              <a:lnSpc>
                <a:spcPct val="100000"/>
              </a:lnSpc>
              <a:spcBef>
                <a:spcPts val="540"/>
              </a:spcBef>
              <a:buFont typeface="Arial"/>
              <a:buChar char="•"/>
              <a:tabLst>
                <a:tab pos="240665" algn="l"/>
                <a:tab pos="241300" algn="l"/>
              </a:tabLst>
            </a:pPr>
            <a:r>
              <a:rPr sz="1900" spc="-10" dirty="0">
                <a:latin typeface="Carlito"/>
                <a:cs typeface="Carlito"/>
              </a:rPr>
              <a:t>Health, body </a:t>
            </a:r>
            <a:r>
              <a:rPr sz="1900" spc="-5" dirty="0">
                <a:latin typeface="Carlito"/>
                <a:cs typeface="Carlito"/>
              </a:rPr>
              <a:t>and </a:t>
            </a:r>
            <a:r>
              <a:rPr sz="1900" spc="-10" dirty="0">
                <a:latin typeface="Carlito"/>
                <a:cs typeface="Carlito"/>
              </a:rPr>
              <a:t>mind</a:t>
            </a:r>
            <a:r>
              <a:rPr sz="1900" spc="50" dirty="0">
                <a:latin typeface="Carlito"/>
                <a:cs typeface="Carlito"/>
              </a:rPr>
              <a:t> </a:t>
            </a:r>
            <a:r>
              <a:rPr sz="1900" spc="-10" dirty="0">
                <a:latin typeface="Carlito"/>
                <a:cs typeface="Carlito"/>
              </a:rPr>
              <a:t>enrichment</a:t>
            </a:r>
            <a:endParaRPr sz="1900">
              <a:latin typeface="Carlito"/>
              <a:cs typeface="Carlito"/>
            </a:endParaRPr>
          </a:p>
          <a:p>
            <a:pPr marL="241300" indent="-228600">
              <a:lnSpc>
                <a:spcPct val="100000"/>
              </a:lnSpc>
              <a:spcBef>
                <a:spcPts val="550"/>
              </a:spcBef>
              <a:buFont typeface="Arial"/>
              <a:buChar char="•"/>
              <a:tabLst>
                <a:tab pos="240665" algn="l"/>
                <a:tab pos="241300" algn="l"/>
              </a:tabLst>
            </a:pPr>
            <a:r>
              <a:rPr sz="1900" spc="-10" dirty="0">
                <a:latin typeface="Carlito"/>
                <a:cs typeface="Carlito"/>
              </a:rPr>
              <a:t>Metalsmithing </a:t>
            </a:r>
            <a:r>
              <a:rPr sz="1900" spc="-5" dirty="0">
                <a:latin typeface="Carlito"/>
                <a:cs typeface="Carlito"/>
              </a:rPr>
              <a:t>&amp;</a:t>
            </a:r>
            <a:r>
              <a:rPr sz="1900" spc="50" dirty="0">
                <a:latin typeface="Carlito"/>
                <a:cs typeface="Carlito"/>
              </a:rPr>
              <a:t> </a:t>
            </a:r>
            <a:r>
              <a:rPr sz="1900" spc="-5" dirty="0">
                <a:latin typeface="Carlito"/>
                <a:cs typeface="Carlito"/>
              </a:rPr>
              <a:t>Bookbinding</a:t>
            </a:r>
            <a:endParaRPr sz="1900">
              <a:latin typeface="Carlito"/>
              <a:cs typeface="Carlito"/>
            </a:endParaRPr>
          </a:p>
          <a:p>
            <a:pPr marL="241300" indent="-228600">
              <a:lnSpc>
                <a:spcPct val="100000"/>
              </a:lnSpc>
              <a:spcBef>
                <a:spcPts val="540"/>
              </a:spcBef>
              <a:buFont typeface="Arial"/>
              <a:buChar char="•"/>
              <a:tabLst>
                <a:tab pos="240665" algn="l"/>
                <a:tab pos="241300" algn="l"/>
              </a:tabLst>
            </a:pPr>
            <a:r>
              <a:rPr sz="1900" spc="-5" dirty="0">
                <a:latin typeface="Carlito"/>
                <a:cs typeface="Carlito"/>
              </a:rPr>
              <a:t>Air &amp; </a:t>
            </a:r>
            <a:r>
              <a:rPr sz="1900" spc="-10" dirty="0">
                <a:latin typeface="Carlito"/>
                <a:cs typeface="Carlito"/>
              </a:rPr>
              <a:t>liquid filtration </a:t>
            </a:r>
            <a:r>
              <a:rPr sz="1900" spc="-5" dirty="0">
                <a:latin typeface="Carlito"/>
                <a:cs typeface="Carlito"/>
              </a:rPr>
              <a:t>and</a:t>
            </a:r>
            <a:r>
              <a:rPr sz="1900" spc="40" dirty="0">
                <a:latin typeface="Carlito"/>
                <a:cs typeface="Carlito"/>
              </a:rPr>
              <a:t> </a:t>
            </a:r>
            <a:r>
              <a:rPr sz="1900" spc="-10" dirty="0">
                <a:latin typeface="Carlito"/>
                <a:cs typeface="Carlito"/>
              </a:rPr>
              <a:t>separation</a:t>
            </a:r>
            <a:endParaRPr sz="1900">
              <a:latin typeface="Carlito"/>
              <a:cs typeface="Carlito"/>
            </a:endParaRPr>
          </a:p>
        </p:txBody>
      </p:sp>
      <p:grpSp>
        <p:nvGrpSpPr>
          <p:cNvPr id="7" name="object 7"/>
          <p:cNvGrpSpPr/>
          <p:nvPr/>
        </p:nvGrpSpPr>
        <p:grpSpPr>
          <a:xfrm>
            <a:off x="568451" y="3605784"/>
            <a:ext cx="11081385" cy="3229610"/>
            <a:chOff x="568451" y="3605784"/>
            <a:chExt cx="11081385" cy="3229610"/>
          </a:xfrm>
        </p:grpSpPr>
        <p:sp>
          <p:nvSpPr>
            <p:cNvPr id="8" name="object 8"/>
            <p:cNvSpPr/>
            <p:nvPr/>
          </p:nvSpPr>
          <p:spPr>
            <a:xfrm>
              <a:off x="606551" y="3643884"/>
              <a:ext cx="11004804" cy="315315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87501" y="3624834"/>
              <a:ext cx="11043285" cy="3191510"/>
            </a:xfrm>
            <a:custGeom>
              <a:avLst/>
              <a:gdLst/>
              <a:ahLst/>
              <a:cxnLst/>
              <a:rect l="l" t="t" r="r" b="b"/>
              <a:pathLst>
                <a:path w="11043285" h="3191509">
                  <a:moveTo>
                    <a:pt x="0" y="3191256"/>
                  </a:moveTo>
                  <a:lnTo>
                    <a:pt x="11042904" y="3191256"/>
                  </a:lnTo>
                  <a:lnTo>
                    <a:pt x="11042904" y="0"/>
                  </a:lnTo>
                  <a:lnTo>
                    <a:pt x="0" y="0"/>
                  </a:lnTo>
                  <a:lnTo>
                    <a:pt x="0" y="3191256"/>
                  </a:lnTo>
                  <a:close/>
                </a:path>
              </a:pathLst>
            </a:custGeom>
            <a:ln w="38099">
              <a:solidFill>
                <a:srgbClr val="EC7C30"/>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C369-9BA1-4D25-BF3D-736D4EEEE5A8}"/>
              </a:ext>
            </a:extLst>
          </p:cNvPr>
          <p:cNvSpPr>
            <a:spLocks noGrp="1"/>
          </p:cNvSpPr>
          <p:nvPr>
            <p:ph type="title"/>
          </p:nvPr>
        </p:nvSpPr>
        <p:spPr>
          <a:xfrm>
            <a:off x="78739" y="101295"/>
            <a:ext cx="5078095" cy="1354217"/>
          </a:xfrm>
        </p:spPr>
        <p:txBody>
          <a:bodyPr/>
          <a:lstStyle/>
          <a:p>
            <a:r>
              <a:rPr lang="en-IN" b="1" i="0" cap="all" dirty="0">
                <a:solidFill>
                  <a:srgbClr val="2D2D2D"/>
                </a:solidFill>
                <a:effectLst/>
                <a:latin typeface="Rajdhani"/>
              </a:rPr>
              <a:t>WIRE MESH FILTERS</a:t>
            </a:r>
            <a:br>
              <a:rPr lang="en-IN" b="1" i="0" cap="all" dirty="0">
                <a:solidFill>
                  <a:srgbClr val="2D2D2D"/>
                </a:solidFill>
                <a:effectLst/>
                <a:latin typeface="Rajdhani"/>
              </a:rPr>
            </a:br>
            <a:endParaRPr lang="en-IN" dirty="0"/>
          </a:p>
        </p:txBody>
      </p:sp>
      <p:sp>
        <p:nvSpPr>
          <p:cNvPr id="3" name="Text Placeholder 2">
            <a:extLst>
              <a:ext uri="{FF2B5EF4-FFF2-40B4-BE49-F238E27FC236}">
                <a16:creationId xmlns:a16="http://schemas.microsoft.com/office/drawing/2014/main" id="{651A8872-6746-4B93-A408-3EAD59965D8F}"/>
              </a:ext>
            </a:extLst>
          </p:cNvPr>
          <p:cNvSpPr>
            <a:spLocks noGrp="1"/>
          </p:cNvSpPr>
          <p:nvPr>
            <p:ph type="body" idx="1"/>
          </p:nvPr>
        </p:nvSpPr>
        <p:spPr>
          <a:xfrm>
            <a:off x="392556" y="1553082"/>
            <a:ext cx="11406886" cy="2000548"/>
          </a:xfrm>
        </p:spPr>
        <p:txBody>
          <a:bodyPr/>
          <a:lstStyle/>
          <a:p>
            <a:r>
              <a:rPr lang="en-US" b="0" i="0" dirty="0">
                <a:solidFill>
                  <a:srgbClr val="4C4C4C"/>
                </a:solidFill>
                <a:effectLst/>
                <a:latin typeface="Rubik"/>
              </a:rPr>
              <a:t>Wire mesh filter has a greater number of finer wires in the </a:t>
            </a:r>
            <a:r>
              <a:rPr lang="en-US" b="0" i="0" dirty="0" err="1">
                <a:solidFill>
                  <a:srgbClr val="4C4C4C"/>
                </a:solidFill>
                <a:effectLst/>
                <a:latin typeface="Rubik"/>
              </a:rPr>
              <a:t>shute</a:t>
            </a:r>
            <a:r>
              <a:rPr lang="en-US" b="0" i="0" dirty="0">
                <a:solidFill>
                  <a:srgbClr val="4C4C4C"/>
                </a:solidFill>
                <a:effectLst/>
                <a:latin typeface="Rubik"/>
              </a:rPr>
              <a:t> direction and is woven in both plain and twill weave patters. It is normally rated by the size particle it will retain, either as the absolute micron rating or the nominal micron rating, expressed in microns.</a:t>
            </a:r>
          </a:p>
          <a:p>
            <a:endParaRPr lang="en-IN" dirty="0"/>
          </a:p>
        </p:txBody>
      </p:sp>
      <p:grpSp>
        <p:nvGrpSpPr>
          <p:cNvPr id="4" name="object 4">
            <a:extLst>
              <a:ext uri="{FF2B5EF4-FFF2-40B4-BE49-F238E27FC236}">
                <a16:creationId xmlns:a16="http://schemas.microsoft.com/office/drawing/2014/main" id="{2EE0C7A8-FD5B-4778-AD48-243FBC03F8A0}"/>
              </a:ext>
            </a:extLst>
          </p:cNvPr>
          <p:cNvGrpSpPr/>
          <p:nvPr/>
        </p:nvGrpSpPr>
        <p:grpSpPr>
          <a:xfrm>
            <a:off x="1421892" y="3468623"/>
            <a:ext cx="9484232" cy="3241675"/>
            <a:chOff x="1421892" y="3468623"/>
            <a:chExt cx="9484232" cy="3241675"/>
          </a:xfrm>
        </p:grpSpPr>
        <p:sp>
          <p:nvSpPr>
            <p:cNvPr id="6" name="object 6">
              <a:extLst>
                <a:ext uri="{FF2B5EF4-FFF2-40B4-BE49-F238E27FC236}">
                  <a16:creationId xmlns:a16="http://schemas.microsoft.com/office/drawing/2014/main" id="{A395C705-94DE-429B-AE75-D6D9C1E74AA5}"/>
                </a:ext>
              </a:extLst>
            </p:cNvPr>
            <p:cNvSpPr/>
            <p:nvPr/>
          </p:nvSpPr>
          <p:spPr>
            <a:xfrm>
              <a:off x="1421892" y="3468623"/>
              <a:ext cx="4674235" cy="3235960"/>
            </a:xfrm>
            <a:custGeom>
              <a:avLst/>
              <a:gdLst/>
              <a:ahLst/>
              <a:cxnLst/>
              <a:rect l="l" t="t" r="r" b="b"/>
              <a:pathLst>
                <a:path w="4674235" h="3235959">
                  <a:moveTo>
                    <a:pt x="0" y="3235452"/>
                  </a:moveTo>
                  <a:lnTo>
                    <a:pt x="4674108" y="3235452"/>
                  </a:lnTo>
                  <a:lnTo>
                    <a:pt x="4674108" y="0"/>
                  </a:lnTo>
                  <a:lnTo>
                    <a:pt x="0" y="0"/>
                  </a:lnTo>
                  <a:lnTo>
                    <a:pt x="0" y="3235452"/>
                  </a:lnTo>
                  <a:close/>
                </a:path>
              </a:pathLst>
            </a:custGeom>
            <a:ln w="57912">
              <a:solidFill>
                <a:srgbClr val="EC7C30"/>
              </a:solidFill>
            </a:ln>
          </p:spPr>
          <p:txBody>
            <a:bodyPr wrap="square" lIns="0" tIns="0" rIns="0" bIns="0" rtlCol="0"/>
            <a:lstStyle/>
            <a:p>
              <a:endParaRPr/>
            </a:p>
          </p:txBody>
        </p:sp>
        <p:sp>
          <p:nvSpPr>
            <p:cNvPr id="8" name="object 8">
              <a:extLst>
                <a:ext uri="{FF2B5EF4-FFF2-40B4-BE49-F238E27FC236}">
                  <a16:creationId xmlns:a16="http://schemas.microsoft.com/office/drawing/2014/main" id="{B8E17105-4A4C-4958-90E9-105DFFFFA50E}"/>
                </a:ext>
              </a:extLst>
            </p:cNvPr>
            <p:cNvSpPr/>
            <p:nvPr/>
          </p:nvSpPr>
          <p:spPr>
            <a:xfrm>
              <a:off x="6309359" y="3468623"/>
              <a:ext cx="4596765" cy="3241675"/>
            </a:xfrm>
            <a:custGeom>
              <a:avLst/>
              <a:gdLst/>
              <a:ahLst/>
              <a:cxnLst/>
              <a:rect l="l" t="t" r="r" b="b"/>
              <a:pathLst>
                <a:path w="4596765" h="3241675">
                  <a:moveTo>
                    <a:pt x="0" y="3241548"/>
                  </a:moveTo>
                  <a:lnTo>
                    <a:pt x="4596384" y="3241548"/>
                  </a:lnTo>
                  <a:lnTo>
                    <a:pt x="4596384" y="0"/>
                  </a:lnTo>
                  <a:lnTo>
                    <a:pt x="0" y="0"/>
                  </a:lnTo>
                  <a:lnTo>
                    <a:pt x="0" y="3241548"/>
                  </a:lnTo>
                  <a:close/>
                </a:path>
              </a:pathLst>
            </a:custGeom>
            <a:ln w="57912">
              <a:solidFill>
                <a:srgbClr val="EC7C30"/>
              </a:solidFill>
            </a:ln>
          </p:spPr>
          <p:txBody>
            <a:bodyPr wrap="square" lIns="0" tIns="0" rIns="0" bIns="0" rtlCol="0"/>
            <a:lstStyle/>
            <a:p>
              <a:endParaRPr/>
            </a:p>
          </p:txBody>
        </p:sp>
      </p:grpSp>
      <p:pic>
        <p:nvPicPr>
          <p:cNvPr id="1026" name="Picture 2">
            <a:extLst>
              <a:ext uri="{FF2B5EF4-FFF2-40B4-BE49-F238E27FC236}">
                <a16:creationId xmlns:a16="http://schemas.microsoft.com/office/drawing/2014/main" id="{52A197A0-866B-4F1F-AAEC-74542B270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82468"/>
            <a:ext cx="4495800" cy="327449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a:extLst>
              <a:ext uri="{FF2B5EF4-FFF2-40B4-BE49-F238E27FC236}">
                <a16:creationId xmlns:a16="http://schemas.microsoft.com/office/drawing/2014/main" id="{090814C4-08B4-40F0-B3F9-E07AB62D50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0" name="Picture 6">
            <a:extLst>
              <a:ext uri="{FF2B5EF4-FFF2-40B4-BE49-F238E27FC236}">
                <a16:creationId xmlns:a16="http://schemas.microsoft.com/office/drawing/2014/main" id="{1622A1AB-ECB6-4BF5-BD05-6A9A3BF6A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686" y="3482468"/>
            <a:ext cx="4548839" cy="327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460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1225</Words>
  <Application>Microsoft Office PowerPoint</Application>
  <PresentationFormat>Widescreen</PresentationFormat>
  <Paragraphs>136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Introduction With cost down production process, excellent transport facilities and wide distribution network, we, "Micro Mesh",  started our business operation in the year 1996. Since our inception, we have been relentlessly catering to the specific  requirements of the customers with impeccable quality products and services. We are an acknowledged manufacturer  and exporter of Woven Wire Cloth and Wire Netting, Crimped Wire Mesh, Circular Screen/Filters for Plastic and Rubber  Extrudes, Chain Link Fencing, Welded Mesh, Perforated Sheets and Expanded Metal, S.S. Wire Mesh and Hardware Mesh.</vt:lpstr>
      <vt:lpstr>MISSION</vt:lpstr>
      <vt:lpstr>VISION To be a leading manufacturer of S.S. Wire Mesh and Wire Mesh  Products in India by its best Quality, Growing Sustainably and  Delivering value to all our customers.</vt:lpstr>
      <vt:lpstr>APPLICATIONs</vt:lpstr>
      <vt:lpstr>S.S. WIRE MESH Micro Mesh as best stainless steel wire mesh manufacturers in India, offers wide  range of Wire Cloth with varied aperture sizes and weaves. Their texture also  varies from being fine, soft and flexible as silk to as rigid as steel plate. They are  available in rolls or in cut circles and also as fabricated filters. On request, we can  also provide the same in some other metals like Monel, Nickel, Hastelloy,  Phosphorous Bronze, Copper and Brass. As a result, we have carved a niche for  ourselves as one of the most prominent Wire Mesh Manufacturer,</vt:lpstr>
      <vt:lpstr>COPPER WIRE MESH</vt:lpstr>
      <vt:lpstr>MAJOR APPLICATIONS</vt:lpstr>
      <vt:lpstr>WIRE MESH FILTERS </vt:lpstr>
      <vt:lpstr>MAJOR APPLICATIONS</vt:lpstr>
      <vt:lpstr>DEMISTER PADS</vt:lpstr>
      <vt:lpstr>Welded Wire Mesh</vt:lpstr>
      <vt:lpstr>PowerPoint Presentation</vt:lpstr>
      <vt:lpstr>PowerPoint Presentation</vt:lpstr>
      <vt:lpstr>CHAIN LINK</vt:lpstr>
      <vt:lpstr>MAJOR APPLICATIONS</vt:lpstr>
      <vt:lpstr>CRIMP WIRE MESH Lock crimped wire mesh is a refinement of the intermediate Crimped  Wire Mesh. It is made in a variety of materials through Crimping Mesh  Machine, a kind of universal wire products with square or rectangular  openings. Our crimped wire mesh products are made of Stainless  Steel Wire, Galvanized Wire and High Carbon Spring Steel.</vt:lpstr>
      <vt:lpstr>MAJOR APPLICATIONS</vt:lpstr>
      <vt:lpstr>Companies working with…..</vt:lpstr>
      <vt:lpstr>Insights….</vt:lpstr>
      <vt:lpstr>MANISH JAIN Director Factory Add: #121, Sector-6, IMT Manesar, Gurgaon- 122050   Contact No.: 91-9810253450      E-Mail ID: info@microwiremesh.com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 jain</dc:creator>
  <cp:lastModifiedBy>suman jain</cp:lastModifiedBy>
  <cp:revision>15</cp:revision>
  <dcterms:created xsi:type="dcterms:W3CDTF">2020-07-20T05:57:51Z</dcterms:created>
  <dcterms:modified xsi:type="dcterms:W3CDTF">2022-12-06T10:33:23Z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2019-08-25T00:00:00Z</vt:filetime>
  </property>
  <property fmtid="{D5CDD505-2E9C-101B-9397-08002B2CF9AE}" pid="3" name="Creator">
    <vt:lpwstr>Microsoft® PowerPoint® 2013</vt:lpwstr>
  </property>
  <property fmtid="{D5CDD505-2E9C-101B-9397-08002B2CF9AE}" pid="4" name="LastSaved">
    <vt:filetime>2020-07-20T00:00:00Z</vt:filetime>
  </property>
</Properties>
</file>